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60"/>
  </p:notesMasterIdLst>
  <p:sldIdLst>
    <p:sldId id="256" r:id="rId2"/>
    <p:sldId id="432" r:id="rId3"/>
    <p:sldId id="466" r:id="rId4"/>
    <p:sldId id="433" r:id="rId5"/>
    <p:sldId id="386" r:id="rId6"/>
    <p:sldId id="385" r:id="rId7"/>
    <p:sldId id="280" r:id="rId8"/>
    <p:sldId id="389" r:id="rId9"/>
    <p:sldId id="427" r:id="rId10"/>
    <p:sldId id="390" r:id="rId11"/>
    <p:sldId id="461" r:id="rId12"/>
    <p:sldId id="462" r:id="rId13"/>
    <p:sldId id="331" r:id="rId14"/>
    <p:sldId id="332" r:id="rId15"/>
    <p:sldId id="333" r:id="rId16"/>
    <p:sldId id="257" r:id="rId17"/>
    <p:sldId id="258" r:id="rId18"/>
    <p:sldId id="263" r:id="rId19"/>
    <p:sldId id="430" r:id="rId20"/>
    <p:sldId id="260" r:id="rId21"/>
    <p:sldId id="261" r:id="rId22"/>
    <p:sldId id="262" r:id="rId23"/>
    <p:sldId id="264" r:id="rId24"/>
    <p:sldId id="265" r:id="rId25"/>
    <p:sldId id="266" r:id="rId26"/>
    <p:sldId id="343" r:id="rId27"/>
    <p:sldId id="344" r:id="rId28"/>
    <p:sldId id="267" r:id="rId29"/>
    <p:sldId id="268" r:id="rId30"/>
    <p:sldId id="412" r:id="rId31"/>
    <p:sldId id="413" r:id="rId32"/>
    <p:sldId id="414" r:id="rId33"/>
    <p:sldId id="415" r:id="rId34"/>
    <p:sldId id="269" r:id="rId35"/>
    <p:sldId id="404" r:id="rId36"/>
    <p:sldId id="416" r:id="rId37"/>
    <p:sldId id="417" r:id="rId38"/>
    <p:sldId id="418" r:id="rId39"/>
    <p:sldId id="419" r:id="rId40"/>
    <p:sldId id="271" r:id="rId41"/>
    <p:sldId id="270" r:id="rId42"/>
    <p:sldId id="388" r:id="rId43"/>
    <p:sldId id="272" r:id="rId44"/>
    <p:sldId id="273" r:id="rId45"/>
    <p:sldId id="391" r:id="rId46"/>
    <p:sldId id="392" r:id="rId47"/>
    <p:sldId id="393" r:id="rId48"/>
    <p:sldId id="394" r:id="rId49"/>
    <p:sldId id="395" r:id="rId50"/>
    <p:sldId id="274" r:id="rId51"/>
    <p:sldId id="437" r:id="rId52"/>
    <p:sldId id="438" r:id="rId53"/>
    <p:sldId id="439" r:id="rId54"/>
    <p:sldId id="463" r:id="rId55"/>
    <p:sldId id="464" r:id="rId56"/>
    <p:sldId id="465" r:id="rId57"/>
    <p:sldId id="440" r:id="rId58"/>
    <p:sldId id="441" r:id="rId59"/>
    <p:sldId id="442" r:id="rId60"/>
    <p:sldId id="443" r:id="rId61"/>
    <p:sldId id="444" r:id="rId62"/>
    <p:sldId id="370" r:id="rId63"/>
    <p:sldId id="373" r:id="rId64"/>
    <p:sldId id="275" r:id="rId65"/>
    <p:sldId id="276" r:id="rId66"/>
    <p:sldId id="307" r:id="rId67"/>
    <p:sldId id="277" r:id="rId68"/>
    <p:sldId id="281" r:id="rId69"/>
    <p:sldId id="428" r:id="rId70"/>
    <p:sldId id="289" r:id="rId71"/>
    <p:sldId id="288" r:id="rId72"/>
    <p:sldId id="287" r:id="rId73"/>
    <p:sldId id="429" r:id="rId74"/>
    <p:sldId id="295" r:id="rId75"/>
    <p:sldId id="380" r:id="rId76"/>
    <p:sldId id="387" r:id="rId77"/>
    <p:sldId id="286" r:id="rId78"/>
    <p:sldId id="408" r:id="rId79"/>
    <p:sldId id="282" r:id="rId80"/>
    <p:sldId id="283" r:id="rId81"/>
    <p:sldId id="284" r:id="rId82"/>
    <p:sldId id="285" r:id="rId83"/>
    <p:sldId id="290" r:id="rId84"/>
    <p:sldId id="309" r:id="rId85"/>
    <p:sldId id="291" r:id="rId86"/>
    <p:sldId id="292" r:id="rId87"/>
    <p:sldId id="294" r:id="rId88"/>
    <p:sldId id="411" r:id="rId89"/>
    <p:sldId id="293" r:id="rId90"/>
    <p:sldId id="296" r:id="rId91"/>
    <p:sldId id="350" r:id="rId92"/>
    <p:sldId id="302" r:id="rId93"/>
    <p:sldId id="300" r:id="rId94"/>
    <p:sldId id="351" r:id="rId95"/>
    <p:sldId id="352" r:id="rId96"/>
    <p:sldId id="353" r:id="rId97"/>
    <p:sldId id="431" r:id="rId98"/>
    <p:sldId id="401" r:id="rId99"/>
    <p:sldId id="402" r:id="rId100"/>
    <p:sldId id="357" r:id="rId101"/>
    <p:sldId id="358" r:id="rId102"/>
    <p:sldId id="384" r:id="rId103"/>
    <p:sldId id="361" r:id="rId104"/>
    <p:sldId id="405" r:id="rId105"/>
    <p:sldId id="368" r:id="rId106"/>
    <p:sldId id="369" r:id="rId107"/>
    <p:sldId id="420" r:id="rId108"/>
    <p:sldId id="421" r:id="rId109"/>
    <p:sldId id="422" r:id="rId110"/>
    <p:sldId id="423" r:id="rId111"/>
    <p:sldId id="435" r:id="rId112"/>
    <p:sldId id="436" r:id="rId113"/>
    <p:sldId id="447" r:id="rId114"/>
    <p:sldId id="448" r:id="rId115"/>
    <p:sldId id="449" r:id="rId116"/>
    <p:sldId id="450" r:id="rId117"/>
    <p:sldId id="451" r:id="rId118"/>
    <p:sldId id="452" r:id="rId119"/>
    <p:sldId id="456" r:id="rId120"/>
    <p:sldId id="457" r:id="rId121"/>
    <p:sldId id="458" r:id="rId122"/>
    <p:sldId id="459" r:id="rId123"/>
    <p:sldId id="460" r:id="rId124"/>
    <p:sldId id="453" r:id="rId125"/>
    <p:sldId id="455" r:id="rId126"/>
    <p:sldId id="454" r:id="rId127"/>
    <p:sldId id="426" r:id="rId128"/>
    <p:sldId id="425" r:id="rId129"/>
    <p:sldId id="424" r:id="rId130"/>
    <p:sldId id="396" r:id="rId131"/>
    <p:sldId id="403" r:id="rId132"/>
    <p:sldId id="400" r:id="rId133"/>
    <p:sldId id="398" r:id="rId134"/>
    <p:sldId id="397" r:id="rId135"/>
    <p:sldId id="278" r:id="rId136"/>
    <p:sldId id="381" r:id="rId137"/>
    <p:sldId id="382" r:id="rId138"/>
    <p:sldId id="383" r:id="rId139"/>
    <p:sldId id="359" r:id="rId140"/>
    <p:sldId id="360" r:id="rId141"/>
    <p:sldId id="366" r:id="rId142"/>
    <p:sldId id="367" r:id="rId143"/>
    <p:sldId id="434" r:id="rId144"/>
    <p:sldId id="377" r:id="rId145"/>
    <p:sldId id="379" r:id="rId146"/>
    <p:sldId id="399" r:id="rId147"/>
    <p:sldId id="378" r:id="rId148"/>
    <p:sldId id="406" r:id="rId149"/>
    <p:sldId id="407" r:id="rId150"/>
    <p:sldId id="409" r:id="rId151"/>
    <p:sldId id="410" r:id="rId152"/>
    <p:sldId id="299" r:id="rId153"/>
    <p:sldId id="301" r:id="rId154"/>
    <p:sldId id="376" r:id="rId155"/>
    <p:sldId id="364" r:id="rId156"/>
    <p:sldId id="365" r:id="rId157"/>
    <p:sldId id="445" r:id="rId158"/>
    <p:sldId id="446" r:id="rId159"/>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15620"/>
    <p:restoredTop sz="94660"/>
  </p:normalViewPr>
  <p:slideViewPr>
    <p:cSldViewPr snapToGrid="0" snapToObjects="1">
      <p:cViewPr varScale="1">
        <p:scale>
          <a:sx n="46" d="100"/>
          <a:sy n="46" d="100"/>
        </p:scale>
        <p:origin x="-3792"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notesMaster" Target="notesMasters/notesMaster1.xml"/><Relationship Id="rId161" Type="http://schemas.openxmlformats.org/officeDocument/2006/relationships/printerSettings" Target="printerSettings/printerSettings1.bin"/><Relationship Id="rId162"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viewProps" Target="viewProps.xml"/><Relationship Id="rId164" Type="http://schemas.openxmlformats.org/officeDocument/2006/relationships/theme" Target="theme/theme1.xml"/><Relationship Id="rId165"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E83326ED-0A53-7748-9686-63018B7FC13D}" type="datetimeFigureOut">
              <a:rPr lang="en-US"/>
              <a:pPr>
                <a:defRPr/>
              </a:pPr>
              <a:t>4/12/14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409ADE73-1DAD-2346-90C1-D53504C32C96}" type="slidenum">
              <a:rPr lang="en-US"/>
              <a:pPr>
                <a:defRPr/>
              </a:pPr>
              <a:t>‹#›</a:t>
            </a:fld>
            <a:endParaRPr lang="en-US"/>
          </a:p>
        </p:txBody>
      </p:sp>
    </p:spTree>
    <p:extLst>
      <p:ext uri="{BB962C8B-B14F-4D97-AF65-F5344CB8AC3E}">
        <p14:creationId xmlns:p14="http://schemas.microsoft.com/office/powerpoint/2010/main" val="1452059787"/>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ＭＳ Ｐゴシック" charset="0"/>
                <a:cs typeface="ＭＳ Ｐゴシック" charset="0"/>
              </a:rPr>
              <a:t>U. Meier et al. / Earth and Planetary Science Letters 282 (2009) 91</a:t>
            </a:r>
            <a:r>
              <a:rPr lang="en-US" sz="1200" b="1" i="0" u="none" strike="noStrike" kern="1200" baseline="0" dirty="0" smtClean="0">
                <a:solidFill>
                  <a:schemeClr val="tx1"/>
                </a:solidFill>
                <a:latin typeface="+mn-lt"/>
                <a:ea typeface="ＭＳ Ｐゴシック" charset="0"/>
                <a:cs typeface="ＭＳ Ｐゴシック" charset="0"/>
              </a:rPr>
              <a:t>–</a:t>
            </a:r>
            <a:r>
              <a:rPr lang="en-US" sz="1200" b="0" i="0" u="none" strike="noStrike" kern="1200" baseline="0" dirty="0" smtClean="0">
                <a:solidFill>
                  <a:schemeClr val="tx1"/>
                </a:solidFill>
                <a:latin typeface="+mn-lt"/>
                <a:ea typeface="ＭＳ Ｐゴシック" charset="0"/>
                <a:cs typeface="ＭＳ Ｐゴシック" charset="0"/>
              </a:rPr>
              <a:t>101. Global variations of temperature and water content in the mantle transition zone</a:t>
            </a:r>
          </a:p>
          <a:p>
            <a:r>
              <a:rPr lang="en-US" sz="1200" b="0" i="0" u="none" strike="noStrike" kern="1200" baseline="0" dirty="0" smtClean="0">
                <a:solidFill>
                  <a:schemeClr val="tx1"/>
                </a:solidFill>
                <a:latin typeface="+mn-lt"/>
                <a:ea typeface="ＭＳ Ｐゴシック" charset="0"/>
                <a:cs typeface="ＭＳ Ｐゴシック" charset="0"/>
              </a:rPr>
              <a:t>from higher mode surface waves</a:t>
            </a:r>
          </a:p>
          <a:p>
            <a:r>
              <a:rPr lang="en-US" sz="1200" b="0" i="0" u="none" strike="noStrike" kern="1200" baseline="0" dirty="0" smtClean="0">
                <a:solidFill>
                  <a:schemeClr val="tx1"/>
                </a:solidFill>
                <a:latin typeface="+mn-lt"/>
                <a:ea typeface="ＭＳ Ｐゴシック" charset="0"/>
                <a:cs typeface="ＭＳ Ｐゴシック" charset="0"/>
              </a:rPr>
              <a:t>U. Meier a,</a:t>
            </a:r>
            <a:r>
              <a:rPr lang="en-US" sz="1200" b="1" i="0" u="none" strike="noStrike" kern="1200" baseline="0" dirty="0" smtClean="0">
                <a:solidFill>
                  <a:schemeClr val="tx1"/>
                </a:solidFill>
                <a:latin typeface="+mn-lt"/>
                <a:ea typeface="ＭＳ Ｐゴシック" charset="0"/>
                <a:cs typeface="ＭＳ Ｐゴシック" charset="0"/>
              </a:rPr>
              <a:t>⁎</a:t>
            </a:r>
            <a:r>
              <a:rPr lang="en-US" sz="1200" b="0" i="0" u="none" strike="noStrike" kern="1200" baseline="0" dirty="0" smtClean="0">
                <a:solidFill>
                  <a:schemeClr val="tx1"/>
                </a:solidFill>
                <a:latin typeface="+mn-lt"/>
                <a:ea typeface="ＭＳ Ｐゴシック" charset="0"/>
                <a:cs typeface="ＭＳ Ｐゴシック" charset="0"/>
              </a:rPr>
              <a:t>, J. </a:t>
            </a:r>
            <a:r>
              <a:rPr lang="en-US" sz="1200" b="0" i="0" u="none" strike="noStrike" kern="1200" baseline="0" dirty="0" err="1" smtClean="0">
                <a:solidFill>
                  <a:schemeClr val="tx1"/>
                </a:solidFill>
                <a:latin typeface="+mn-lt"/>
                <a:ea typeface="ＭＳ Ｐゴシック" charset="0"/>
                <a:cs typeface="ＭＳ Ｐゴシック" charset="0"/>
              </a:rPr>
              <a:t>Trampert</a:t>
            </a:r>
            <a:r>
              <a:rPr lang="en-US" sz="1200" b="0" i="0" u="none" strike="noStrike" kern="1200" baseline="0" dirty="0" smtClean="0">
                <a:solidFill>
                  <a:schemeClr val="tx1"/>
                </a:solidFill>
                <a:latin typeface="+mn-lt"/>
                <a:ea typeface="ＭＳ Ｐゴシック" charset="0"/>
                <a:cs typeface="ＭＳ Ｐゴシック" charset="0"/>
              </a:rPr>
              <a:t> a, A. Curtis</a:t>
            </a:r>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2</a:t>
            </a:fld>
            <a:endParaRPr lang="en-US"/>
          </a:p>
        </p:txBody>
      </p:sp>
    </p:spTree>
    <p:extLst>
      <p:ext uri="{BB962C8B-B14F-4D97-AF65-F5344CB8AC3E}">
        <p14:creationId xmlns:p14="http://schemas.microsoft.com/office/powerpoint/2010/main" val="23362872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 Schematic </a:t>
            </a:r>
            <a:r>
              <a:rPr lang="en-US" dirty="0" err="1" smtClean="0"/>
              <a:t>geotherms</a:t>
            </a:r>
            <a:r>
              <a:rPr lang="en-US" dirty="0" smtClean="0"/>
              <a:t> for ambient </a:t>
            </a:r>
            <a:r>
              <a:rPr lang="en-US" dirty="0" err="1" smtClean="0"/>
              <a:t>midplate</a:t>
            </a:r>
            <a:r>
              <a:rPr lang="en-US" dirty="0" smtClean="0"/>
              <a:t> mantle and cold near-ridge </a:t>
            </a:r>
            <a:r>
              <a:rPr lang="en-US" dirty="0" err="1" smtClean="0"/>
              <a:t>upwellings</a:t>
            </a:r>
            <a:endParaRPr lang="en-US" dirty="0"/>
          </a:p>
        </p:txBody>
      </p:sp>
      <p:sp>
        <p:nvSpPr>
          <p:cNvPr id="4" name="Slide Number Placeholder 3"/>
          <p:cNvSpPr>
            <a:spLocks noGrp="1"/>
          </p:cNvSpPr>
          <p:nvPr>
            <p:ph type="sldNum" sz="quarter" idx="10"/>
          </p:nvPr>
        </p:nvSpPr>
        <p:spPr/>
        <p:txBody>
          <a:bodyPr/>
          <a:lstStyle/>
          <a:p>
            <a:pPr>
              <a:defRPr/>
            </a:pPr>
            <a:fld id="{F1ADB5DA-233D-5D46-A18E-4F165A80A943}" type="slidenum">
              <a:rPr lang="en-US" smtClean="0"/>
              <a:pPr>
                <a:defRPr/>
              </a:pPr>
              <a:t>13</a:t>
            </a:fld>
            <a:endParaRPr lang="en-US"/>
          </a:p>
        </p:txBody>
      </p:sp>
    </p:spTree>
    <p:extLst>
      <p:ext uri="{BB962C8B-B14F-4D97-AF65-F5344CB8AC3E}">
        <p14:creationId xmlns:p14="http://schemas.microsoft.com/office/powerpoint/2010/main" val="420998989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VSV min ranges from 100-180 km depth. The VSH min extends to ~200 km.</a:t>
            </a:r>
          </a:p>
          <a:p>
            <a:r>
              <a:rPr lang="en-US" dirty="0" smtClean="0"/>
              <a:t>VSH</a:t>
            </a:r>
            <a:r>
              <a:rPr lang="en-US" baseline="0" dirty="0" smtClean="0"/>
              <a:t> gradients tend to be negative at 200 km depth in all tectonic </a:t>
            </a:r>
            <a:r>
              <a:rPr lang="en-US" baseline="0" dirty="0" err="1" smtClean="0"/>
              <a:t>prooovinces</a:t>
            </a:r>
            <a:r>
              <a:rPr lang="en-US" baseline="0" dirty="0" smtClean="0"/>
              <a:t>, except for young oceans, which have the largest range of high </a:t>
            </a:r>
            <a:r>
              <a:rPr lang="en-US" baseline="0" dirty="0" err="1" smtClean="0"/>
              <a:t>Vs</a:t>
            </a:r>
            <a:r>
              <a:rPr lang="en-US" baseline="0" dirty="0" smtClean="0"/>
              <a:t> gradients with depth…</a:t>
            </a:r>
            <a:r>
              <a:rPr lang="en-US" sz="1200" b="0" i="0" u="none" strike="noStrike" kern="1200" baseline="0" dirty="0" smtClean="0">
                <a:solidFill>
                  <a:schemeClr val="tx1"/>
                </a:solidFill>
                <a:latin typeface="+mn-lt"/>
                <a:ea typeface="ＭＳ Ｐゴシック" charset="0"/>
                <a:cs typeface="ＭＳ Ｐゴシック" charset="0"/>
              </a:rPr>
              <a:t> Based on</a:t>
            </a:r>
          </a:p>
          <a:p>
            <a:r>
              <a:rPr lang="en-US" sz="1200" b="0" i="0" u="none" strike="noStrike" kern="1200" baseline="0" dirty="0" smtClean="0">
                <a:solidFill>
                  <a:schemeClr val="tx1"/>
                </a:solidFill>
                <a:latin typeface="+mn-lt"/>
                <a:ea typeface="ＭＳ Ｐゴシック" charset="0"/>
                <a:cs typeface="ＭＳ Ｐゴシック" charset="0"/>
              </a:rPr>
              <a:t>the analysis of the Rayleigh wave group and phase dispersion for an event on the Mid-Atlantic Ridge we conclude that there is no evidence for unusually low velocities…Iceland</a:t>
            </a:r>
            <a:endParaRPr lang="en-US" dirty="0"/>
          </a:p>
        </p:txBody>
      </p:sp>
      <p:sp>
        <p:nvSpPr>
          <p:cNvPr id="4" name="Slide Number Placeholder 3"/>
          <p:cNvSpPr>
            <a:spLocks noGrp="1"/>
          </p:cNvSpPr>
          <p:nvPr>
            <p:ph type="sldNum" sz="quarter" idx="10"/>
          </p:nvPr>
        </p:nvSpPr>
        <p:spPr/>
        <p:txBody>
          <a:bodyPr/>
          <a:lstStyle/>
          <a:p>
            <a:fld id="{8ABD38AE-35EF-234C-86FD-C82650E544D1}" type="slidenum">
              <a:rPr lang="en-US" smtClean="0"/>
              <a:t>136</a:t>
            </a:fld>
            <a:endParaRPr lang="en-US"/>
          </a:p>
        </p:txBody>
      </p:sp>
    </p:spTree>
    <p:extLst>
      <p:ext uri="{BB962C8B-B14F-4D97-AF65-F5344CB8AC3E}">
        <p14:creationId xmlns:p14="http://schemas.microsoft.com/office/powerpoint/2010/main" val="178062984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Gabi, Woodward</a:t>
            </a:r>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140</a:t>
            </a:fld>
            <a:endParaRPr lang="en-US"/>
          </a:p>
        </p:txBody>
      </p:sp>
    </p:spTree>
    <p:extLst>
      <p:ext uri="{BB962C8B-B14F-4D97-AF65-F5344CB8AC3E}">
        <p14:creationId xmlns:p14="http://schemas.microsoft.com/office/powerpoint/2010/main" val="116003302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Hawaii </a:t>
            </a:r>
            <a:r>
              <a:rPr lang="en-US" dirty="0" err="1" smtClean="0"/>
              <a:t>Laske</a:t>
            </a:r>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142</a:t>
            </a:fld>
            <a:endParaRPr lang="en-US"/>
          </a:p>
        </p:txBody>
      </p:sp>
    </p:spTree>
    <p:extLst>
      <p:ext uri="{BB962C8B-B14F-4D97-AF65-F5344CB8AC3E}">
        <p14:creationId xmlns:p14="http://schemas.microsoft.com/office/powerpoint/2010/main" val="254908216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Hawaii </a:t>
            </a:r>
            <a:r>
              <a:rPr lang="en-US" dirty="0" err="1" smtClean="0"/>
              <a:t>Laske</a:t>
            </a:r>
            <a:endParaRPr lang="en-US" dirty="0" smtClean="0"/>
          </a:p>
          <a:p>
            <a:r>
              <a:rPr lang="en-US" dirty="0" smtClean="0"/>
              <a:t>Tanzanian</a:t>
            </a:r>
            <a:r>
              <a:rPr lang="en-US" baseline="0" dirty="0" smtClean="0"/>
              <a:t>  </a:t>
            </a:r>
            <a:r>
              <a:rPr lang="en-US" sz="1200" b="0" i="0" u="none" strike="noStrike" kern="1200" baseline="0" dirty="0" smtClean="0">
                <a:solidFill>
                  <a:schemeClr val="tx1"/>
                </a:solidFill>
                <a:latin typeface="+mn-lt"/>
                <a:ea typeface="ＭＳ Ｐゴシック" charset="0"/>
                <a:cs typeface="ＭＳ Ｐゴシック" charset="0"/>
              </a:rPr>
              <a:t>Beginning at 140 km, shear velocity decreases</a:t>
            </a:r>
          </a:p>
          <a:p>
            <a:r>
              <a:rPr lang="en-US" sz="1200" b="0" i="0" u="none" strike="noStrike" kern="1200" baseline="0" dirty="0" smtClean="0">
                <a:solidFill>
                  <a:schemeClr val="tx1"/>
                </a:solidFill>
                <a:latin typeface="+mn-lt"/>
                <a:ea typeface="ＭＳ Ｐゴシック" charset="0"/>
                <a:cs typeface="ＭＳ Ｐゴシック" charset="0"/>
              </a:rPr>
              <a:t>sharply, reaching a minimum of 4.20 ± 0.05 km/s at depths of 200–250 km.</a:t>
            </a:r>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143</a:t>
            </a:fld>
            <a:endParaRPr lang="en-US"/>
          </a:p>
        </p:txBody>
      </p:sp>
    </p:spTree>
    <p:extLst>
      <p:ext uri="{BB962C8B-B14F-4D97-AF65-F5344CB8AC3E}">
        <p14:creationId xmlns:p14="http://schemas.microsoft.com/office/powerpoint/2010/main" val="254908216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Kustowski</a:t>
            </a:r>
            <a:r>
              <a:rPr lang="en-US" dirty="0" smtClean="0"/>
              <a:t>, </a:t>
            </a:r>
            <a:r>
              <a:rPr lang="en-US" dirty="0" err="1" smtClean="0"/>
              <a:t>Bogdan</a:t>
            </a:r>
            <a:endParaRPr lang="en-US" dirty="0" smtClean="0"/>
          </a:p>
          <a:p>
            <a:r>
              <a:rPr lang="en-US" dirty="0" smtClean="0"/>
              <a:t>The 650 km discontinuity is elevated</a:t>
            </a:r>
            <a:r>
              <a:rPr lang="en-US" baseline="0" dirty="0" smtClean="0"/>
              <a:t> </a:t>
            </a:r>
            <a:r>
              <a:rPr lang="en-US" dirty="0" smtClean="0"/>
              <a:t> under ridges compared to </a:t>
            </a:r>
            <a:r>
              <a:rPr lang="en-US" dirty="0" err="1" smtClean="0"/>
              <a:t>midplate</a:t>
            </a:r>
            <a:r>
              <a:rPr lang="en-US" dirty="0" smtClean="0"/>
              <a:t> locations.</a:t>
            </a:r>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144</a:t>
            </a:fld>
            <a:endParaRPr lang="en-US"/>
          </a:p>
        </p:txBody>
      </p:sp>
    </p:spTree>
    <p:extLst>
      <p:ext uri="{BB962C8B-B14F-4D97-AF65-F5344CB8AC3E}">
        <p14:creationId xmlns:p14="http://schemas.microsoft.com/office/powerpoint/2010/main" val="410239507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ＭＳ Ｐゴシック" charset="0"/>
                <a:cs typeface="ＭＳ Ｐゴシック" charset="0"/>
              </a:rPr>
              <a:t>FIGURE 4 . SS precursor data. Negative values (blue) indicate</a:t>
            </a:r>
          </a:p>
          <a:p>
            <a:r>
              <a:rPr lang="en-US" sz="1200" b="0" i="0" u="none" strike="noStrike" kern="1200" baseline="0" dirty="0" smtClean="0">
                <a:solidFill>
                  <a:schemeClr val="tx1"/>
                </a:solidFill>
                <a:latin typeface="+mn-lt"/>
                <a:ea typeface="ＭＳ Ｐゴシック" charset="0"/>
                <a:cs typeface="ＭＳ Ｐゴシック" charset="0"/>
              </a:rPr>
              <a:t>that the discontinuity is deeper than average and likewise positive</a:t>
            </a:r>
          </a:p>
          <a:p>
            <a:r>
              <a:rPr lang="en-US" sz="1200" b="0" i="0" u="none" strike="noStrike" kern="1200" baseline="0" dirty="0" smtClean="0">
                <a:solidFill>
                  <a:schemeClr val="tx1"/>
                </a:solidFill>
                <a:latin typeface="+mn-lt"/>
                <a:ea typeface="ＭＳ Ｐゴシック" charset="0"/>
                <a:cs typeface="ＭＳ Ｐゴシック" charset="0"/>
              </a:rPr>
              <a:t>values (red) indicate that it is shallower than average. The transition</a:t>
            </a:r>
          </a:p>
          <a:p>
            <a:r>
              <a:rPr lang="en-US" sz="1200" b="0" i="0" u="none" strike="noStrike" kern="1200" baseline="0" dirty="0" smtClean="0">
                <a:solidFill>
                  <a:schemeClr val="tx1"/>
                </a:solidFill>
                <a:latin typeface="+mn-lt"/>
                <a:ea typeface="ＭＳ Ｐゴシック" charset="0"/>
                <a:cs typeface="ＭＳ Ｐゴシック" charset="0"/>
              </a:rPr>
              <a:t>zone thickness is our most robust measurement as it is independent</a:t>
            </a:r>
          </a:p>
          <a:p>
            <a:r>
              <a:rPr lang="en-US" sz="1200" b="0" i="0" u="none" strike="noStrike" kern="1200" baseline="0" dirty="0" smtClean="0">
                <a:solidFill>
                  <a:schemeClr val="tx1"/>
                </a:solidFill>
                <a:latin typeface="+mn-lt"/>
                <a:ea typeface="ＭＳ Ｐゴシック" charset="0"/>
                <a:cs typeface="ＭＳ Ｐゴシック" charset="0"/>
              </a:rPr>
              <a:t>of upper-mantle structure. The transition zone is thickest (blue) in</a:t>
            </a:r>
          </a:p>
          <a:p>
            <a:r>
              <a:rPr lang="en-US" sz="1200" b="0" i="0" u="none" strike="noStrike" kern="1200" baseline="0" dirty="0" smtClean="0">
                <a:solidFill>
                  <a:schemeClr val="tx1"/>
                </a:solidFill>
                <a:latin typeface="+mn-lt"/>
                <a:ea typeface="ＭＳ Ｐゴシック" charset="0"/>
                <a:cs typeface="ＭＳ Ｐゴシック" charset="0"/>
              </a:rPr>
              <a:t>the western Pacific associated with current </a:t>
            </a:r>
            <a:r>
              <a:rPr lang="en-US" sz="1200" b="0" i="0" u="none" strike="noStrike" kern="1200" baseline="0" dirty="0" err="1" smtClean="0">
                <a:solidFill>
                  <a:schemeClr val="tx1"/>
                </a:solidFill>
                <a:latin typeface="+mn-lt"/>
                <a:ea typeface="ＭＳ Ｐゴシック" charset="0"/>
                <a:cs typeface="ＭＳ Ｐゴシック" charset="0"/>
              </a:rPr>
              <a:t>subduction</a:t>
            </a:r>
            <a:r>
              <a:rPr lang="en-US" sz="1200" b="0" i="0" u="none" strike="noStrike" kern="1200" baseline="0" dirty="0" smtClean="0">
                <a:solidFill>
                  <a:schemeClr val="tx1"/>
                </a:solidFill>
                <a:latin typeface="+mn-lt"/>
                <a:ea typeface="ＭＳ Ｐゴシック" charset="0"/>
                <a:cs typeface="ＭＳ Ｐゴシック" charset="0"/>
              </a:rPr>
              <a:t> zones and</a:t>
            </a:r>
          </a:p>
          <a:p>
            <a:r>
              <a:rPr lang="en-US" sz="1200" b="0" i="0" u="none" strike="noStrike" kern="1200" baseline="0" dirty="0" smtClean="0">
                <a:solidFill>
                  <a:schemeClr val="tx1"/>
                </a:solidFill>
                <a:latin typeface="+mn-lt"/>
                <a:ea typeface="ＭＳ Ｐゴシック" charset="0"/>
                <a:cs typeface="ＭＳ Ｐゴシック" charset="0"/>
              </a:rPr>
              <a:t>thinnest (red) under Africa as well as the mid-Atlantic and eastern</a:t>
            </a:r>
          </a:p>
          <a:p>
            <a:r>
              <a:rPr lang="en-US" sz="1200" b="0" i="0" u="none" strike="noStrike" kern="1200" baseline="0" dirty="0" smtClean="0">
                <a:solidFill>
                  <a:schemeClr val="tx1"/>
                </a:solidFill>
                <a:latin typeface="+mn-lt"/>
                <a:ea typeface="ＭＳ Ｐゴシック" charset="0"/>
                <a:cs typeface="ＭＳ Ｐゴシック" charset="0"/>
              </a:rPr>
              <a:t>Indian oceans.</a:t>
            </a:r>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145</a:t>
            </a:fld>
            <a:endParaRPr lang="en-US"/>
          </a:p>
        </p:txBody>
      </p:sp>
    </p:spTree>
    <p:extLst>
      <p:ext uri="{BB962C8B-B14F-4D97-AF65-F5344CB8AC3E}">
        <p14:creationId xmlns:p14="http://schemas.microsoft.com/office/powerpoint/2010/main" val="225553062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err="1" smtClean="0">
                <a:solidFill>
                  <a:schemeClr val="tx1"/>
                </a:solidFill>
                <a:latin typeface="+mn-lt"/>
                <a:ea typeface="+mn-ea"/>
                <a:cs typeface="+mn-cs"/>
              </a:rPr>
              <a:t>Theuniqueanisotropy</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of the Pacific </a:t>
            </a:r>
            <a:r>
              <a:rPr lang="en-US" sz="1200" b="0" i="0" u="none" strike="noStrike" kern="1200" baseline="0" dirty="0" err="1" smtClean="0">
                <a:solidFill>
                  <a:schemeClr val="tx1"/>
                </a:solidFill>
                <a:latin typeface="+mn-lt"/>
                <a:ea typeface="+mn-ea"/>
                <a:cs typeface="+mn-cs"/>
              </a:rPr>
              <a:t>uppermantle</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Go¨ ran </a:t>
            </a:r>
            <a:r>
              <a:rPr lang="en-US" sz="1200" b="0" i="0" u="none" strike="noStrike" kern="1200" baseline="0" dirty="0" err="1" smtClean="0">
                <a:solidFill>
                  <a:schemeClr val="tx1"/>
                </a:solidFill>
                <a:latin typeface="+mn-lt"/>
                <a:ea typeface="+mn-ea"/>
                <a:cs typeface="+mn-cs"/>
              </a:rPr>
              <a:t>Ekstro¨m</a:t>
            </a:r>
            <a:r>
              <a:rPr lang="en-US" sz="1200" b="0" i="0" u="none" strike="noStrike" kern="1200" baseline="0" dirty="0" smtClean="0">
                <a:solidFill>
                  <a:schemeClr val="tx1"/>
                </a:solidFill>
                <a:latin typeface="+mn-lt"/>
                <a:ea typeface="+mn-ea"/>
                <a:cs typeface="+mn-cs"/>
              </a:rPr>
              <a:t> &amp; Adam M. </a:t>
            </a:r>
            <a:r>
              <a:rPr lang="en-US" sz="1200" b="0" i="0" u="none" strike="noStrike" kern="1200" baseline="0" dirty="0" err="1" smtClean="0">
                <a:solidFill>
                  <a:schemeClr val="tx1"/>
                </a:solidFill>
                <a:latin typeface="+mn-lt"/>
                <a:ea typeface="+mn-ea"/>
                <a:cs typeface="+mn-cs"/>
              </a:rPr>
              <a:t>Dziewonski</a:t>
            </a:r>
            <a:r>
              <a:rPr lang="en-US" sz="1200" b="0" i="0" u="none" strike="noStrike" kern="1200" baseline="0" dirty="0" smtClean="0">
                <a:solidFill>
                  <a:schemeClr val="tx1"/>
                </a:solidFill>
                <a:latin typeface="+mn-lt"/>
                <a:ea typeface="+mn-ea"/>
                <a:cs typeface="+mn-cs"/>
              </a:rPr>
              <a:t>. NATURE |VOL 394 | 9 JULY 1998, p.168</a:t>
            </a:r>
            <a:endParaRPr lang="en-US" dirty="0"/>
          </a:p>
        </p:txBody>
      </p:sp>
      <p:sp>
        <p:nvSpPr>
          <p:cNvPr id="4" name="Slide Number Placeholder 3"/>
          <p:cNvSpPr>
            <a:spLocks noGrp="1"/>
          </p:cNvSpPr>
          <p:nvPr>
            <p:ph type="sldNum" sz="quarter" idx="10"/>
          </p:nvPr>
        </p:nvSpPr>
        <p:spPr/>
        <p:txBody>
          <a:bodyPr/>
          <a:lstStyle/>
          <a:p>
            <a:fld id="{C9EB47CE-73DC-E248-A664-F66EC0633599}" type="slidenum">
              <a:rPr lang="en-US" smtClean="0"/>
              <a:t>146</a:t>
            </a:fld>
            <a:endParaRPr lang="en-US"/>
          </a:p>
        </p:txBody>
      </p:sp>
    </p:spTree>
    <p:extLst>
      <p:ext uri="{BB962C8B-B14F-4D97-AF65-F5344CB8AC3E}">
        <p14:creationId xmlns:p14="http://schemas.microsoft.com/office/powerpoint/2010/main" val="353301024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low </a:t>
            </a:r>
            <a:r>
              <a:rPr lang="en-US" dirty="0" err="1" smtClean="0"/>
              <a:t>sesimic</a:t>
            </a:r>
            <a:r>
              <a:rPr lang="en-US" dirty="0" smtClean="0"/>
              <a:t> </a:t>
            </a:r>
            <a:r>
              <a:rPr lang="en-US" dirty="0" err="1" smtClean="0"/>
              <a:t>wavespeeds</a:t>
            </a:r>
            <a:r>
              <a:rPr lang="en-US" dirty="0" smtClean="0"/>
              <a:t> associated</a:t>
            </a:r>
            <a:r>
              <a:rPr lang="en-US" baseline="0" dirty="0" smtClean="0"/>
              <a:t> with ridges either terminate or are offset below 200 km.  FIGURE 14</a:t>
            </a:r>
          </a:p>
          <a:p>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147</a:t>
            </a:fld>
            <a:endParaRPr lang="en-US"/>
          </a:p>
        </p:txBody>
      </p:sp>
    </p:spTree>
    <p:extLst>
      <p:ext uri="{BB962C8B-B14F-4D97-AF65-F5344CB8AC3E}">
        <p14:creationId xmlns:p14="http://schemas.microsoft.com/office/powerpoint/2010/main" val="194380323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low </a:t>
            </a:r>
            <a:r>
              <a:rPr lang="en-US" dirty="0" err="1" smtClean="0"/>
              <a:t>sesimic</a:t>
            </a:r>
            <a:r>
              <a:rPr lang="en-US" dirty="0" smtClean="0"/>
              <a:t> </a:t>
            </a:r>
            <a:r>
              <a:rPr lang="en-US" dirty="0" err="1" smtClean="0"/>
              <a:t>wavespeeds</a:t>
            </a:r>
            <a:r>
              <a:rPr lang="en-US" dirty="0" smtClean="0"/>
              <a:t> associated</a:t>
            </a:r>
            <a:r>
              <a:rPr lang="en-US" baseline="0" dirty="0" smtClean="0"/>
              <a:t> with ridges either terminate or are offset below 200 km.  FIGURE 14</a:t>
            </a:r>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148</a:t>
            </a:fld>
            <a:endParaRPr lang="en-US"/>
          </a:p>
        </p:txBody>
      </p:sp>
    </p:spTree>
    <p:extLst>
      <p:ext uri="{BB962C8B-B14F-4D97-AF65-F5344CB8AC3E}">
        <p14:creationId xmlns:p14="http://schemas.microsoft.com/office/powerpoint/2010/main" val="194380323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 &amp; </a:t>
            </a:r>
            <a:r>
              <a:rPr lang="en-US" dirty="0" err="1" smtClean="0"/>
              <a:t>Dziewonski</a:t>
            </a:r>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149</a:t>
            </a:fld>
            <a:endParaRPr lang="en-US"/>
          </a:p>
        </p:txBody>
      </p:sp>
    </p:spTree>
    <p:extLst>
      <p:ext uri="{BB962C8B-B14F-4D97-AF65-F5344CB8AC3E}">
        <p14:creationId xmlns:p14="http://schemas.microsoft.com/office/powerpoint/2010/main" val="1327570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 Vertical and lateral T gradients</a:t>
            </a:r>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15</a:t>
            </a:fld>
            <a:endParaRPr lang="en-US"/>
          </a:p>
        </p:txBody>
      </p:sp>
    </p:spTree>
    <p:extLst>
      <p:ext uri="{BB962C8B-B14F-4D97-AF65-F5344CB8AC3E}">
        <p14:creationId xmlns:p14="http://schemas.microsoft.com/office/powerpoint/2010/main" val="362725274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Hotspots generally</a:t>
            </a:r>
            <a:r>
              <a:rPr lang="en-US" baseline="0" dirty="0" smtClean="0"/>
              <a:t> terminate above 200 km depth (Zhang &amp; </a:t>
            </a:r>
            <a:r>
              <a:rPr lang="en-US" baseline="0" dirty="0" err="1" smtClean="0"/>
              <a:t>Tanimoto</a:t>
            </a:r>
            <a:r>
              <a:rPr lang="en-US" baseline="0" dirty="0" smtClean="0"/>
              <a:t>) and ridge signature are most pronounced above 100 km.</a:t>
            </a:r>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150</a:t>
            </a:fld>
            <a:endParaRPr lang="en-US"/>
          </a:p>
        </p:txBody>
      </p:sp>
    </p:spTree>
    <p:extLst>
      <p:ext uri="{BB962C8B-B14F-4D97-AF65-F5344CB8AC3E}">
        <p14:creationId xmlns:p14="http://schemas.microsoft.com/office/powerpoint/2010/main" val="393019863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Anderson, Zhang, </a:t>
            </a:r>
            <a:r>
              <a:rPr lang="en-US" dirty="0" err="1" smtClean="0"/>
              <a:t>Tanimoto</a:t>
            </a:r>
            <a:r>
              <a:rPr lang="en-US" dirty="0" smtClean="0"/>
              <a:t> show that the PAC-ANT ridge and parts of the SW Indian Ridge extend</a:t>
            </a:r>
            <a:r>
              <a:rPr lang="en-US" baseline="0" dirty="0" smtClean="0"/>
              <a:t> into the TZ</a:t>
            </a:r>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151</a:t>
            </a:fld>
            <a:endParaRPr lang="en-US"/>
          </a:p>
        </p:txBody>
      </p:sp>
    </p:spTree>
    <p:extLst>
      <p:ext uri="{BB962C8B-B14F-4D97-AF65-F5344CB8AC3E}">
        <p14:creationId xmlns:p14="http://schemas.microsoft.com/office/powerpoint/2010/main" val="147179301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85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latin typeface="Calibri" charset="0"/>
              </a:rPr>
              <a:t>LEAHY ET AL (FIGURE 18)</a:t>
            </a:r>
          </a:p>
          <a:p>
            <a:pPr eaLnBrk="1" hangingPunct="1"/>
            <a:r>
              <a:rPr lang="en-US" dirty="0">
                <a:latin typeface="Calibri" charset="0"/>
              </a:rPr>
              <a:t>A large buoyancy anomaly </a:t>
            </a:r>
            <a:r>
              <a:rPr lang="en-US" dirty="0" smtClean="0">
                <a:latin typeface="Calibri" charset="0"/>
              </a:rPr>
              <a:t>is</a:t>
            </a:r>
            <a:r>
              <a:rPr lang="en-US" baseline="0" dirty="0" smtClean="0">
                <a:latin typeface="Calibri" charset="0"/>
              </a:rPr>
              <a:t> </a:t>
            </a:r>
            <a:r>
              <a:rPr lang="en-US" dirty="0" smtClean="0">
                <a:latin typeface="Calibri" charset="0"/>
              </a:rPr>
              <a:t>required </a:t>
            </a:r>
            <a:r>
              <a:rPr lang="en-US" dirty="0">
                <a:latin typeface="Calibri" charset="0"/>
              </a:rPr>
              <a:t>by the bathymetry, but the small swell heat flow anomaly</a:t>
            </a:r>
          </a:p>
          <a:p>
            <a:pPr eaLnBrk="1" hangingPunct="1"/>
            <a:r>
              <a:rPr lang="en-US" dirty="0">
                <a:latin typeface="Calibri" charset="0"/>
              </a:rPr>
              <a:t>(Von </a:t>
            </a:r>
            <a:r>
              <a:rPr lang="en-US" dirty="0" err="1">
                <a:latin typeface="Calibri" charset="0"/>
              </a:rPr>
              <a:t>Herzen</a:t>
            </a:r>
            <a:r>
              <a:rPr lang="en-US" dirty="0">
                <a:latin typeface="Calibri" charset="0"/>
              </a:rPr>
              <a:t> et al. 1989) and low island subsidence rates at old ages</a:t>
            </a:r>
          </a:p>
          <a:p>
            <a:pPr eaLnBrk="1" hangingPunct="1"/>
            <a:r>
              <a:rPr lang="en-US" dirty="0">
                <a:latin typeface="Calibri" charset="0"/>
              </a:rPr>
              <a:t>(Phipps Morgan et al. 1995) suggest a small thermal anomaly…much of the</a:t>
            </a:r>
          </a:p>
          <a:p>
            <a:pPr eaLnBrk="1" hangingPunct="1"/>
            <a:r>
              <a:rPr lang="en-US" dirty="0">
                <a:latin typeface="Calibri" charset="0"/>
              </a:rPr>
              <a:t>swell is compositionally supported. This hypothesis reconciles the</a:t>
            </a:r>
          </a:p>
          <a:p>
            <a:pPr eaLnBrk="1" hangingPunct="1"/>
            <a:r>
              <a:rPr lang="en-US" dirty="0">
                <a:latin typeface="Calibri" charset="0"/>
              </a:rPr>
              <a:t>need for a buoyancy anomaly (previously thought to be thermal) in</a:t>
            </a:r>
          </a:p>
          <a:p>
            <a:pPr eaLnBrk="1" hangingPunct="1"/>
            <a:r>
              <a:rPr lang="en-US" dirty="0">
                <a:latin typeface="Calibri" charset="0"/>
              </a:rPr>
              <a:t>the mantle beneath the swell to fit the bathymetry with observations</a:t>
            </a:r>
          </a:p>
          <a:p>
            <a:pPr eaLnBrk="1" hangingPunct="1"/>
            <a:r>
              <a:rPr lang="en-US" dirty="0">
                <a:latin typeface="Calibri" charset="0"/>
              </a:rPr>
              <a:t>of normal seafloor heat flow in the area of the swell.</a:t>
            </a:r>
          </a:p>
        </p:txBody>
      </p:sp>
      <p:sp>
        <p:nvSpPr>
          <p:cNvPr id="4" name="Slide Number Placeholder 3"/>
          <p:cNvSpPr>
            <a:spLocks noGrp="1"/>
          </p:cNvSpPr>
          <p:nvPr>
            <p:ph type="sldNum" sz="quarter" idx="5"/>
          </p:nvPr>
        </p:nvSpPr>
        <p:spPr/>
        <p:txBody>
          <a:bodyPr/>
          <a:lstStyle/>
          <a:p>
            <a:pPr>
              <a:defRPr/>
            </a:pPr>
            <a:fld id="{09121934-AF59-C74C-A9A7-E9C940944092}" type="slidenum">
              <a:rPr lang="en-US" smtClean="0"/>
              <a:pPr>
                <a:defRPr/>
              </a:pPr>
              <a:t>152</a:t>
            </a:fld>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246424-F1FF-7945-B276-85B1F0CA55DB}" type="slidenum">
              <a:rPr lang="en-US"/>
              <a:pPr/>
              <a:t>154</a:t>
            </a:fld>
            <a:endParaRPr lang="en-US"/>
          </a:p>
        </p:txBody>
      </p:sp>
      <p:sp>
        <p:nvSpPr>
          <p:cNvPr id="123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3907" name="Rectangle 3"/>
          <p:cNvSpPr>
            <a:spLocks noGrp="1" noChangeArrowheads="1"/>
          </p:cNvSpPr>
          <p:nvPr>
            <p:ph type="body" idx="1"/>
          </p:nvPr>
        </p:nvSpPr>
        <p:spPr/>
        <p:txBody>
          <a:bodyPr/>
          <a:lstStyle/>
          <a:p>
            <a:r>
              <a:rPr lang="en-US"/>
              <a:t>To better understand these heat flow profiles, we collocated two new heat flow profiles and seismic reflection lines, one at Oahu and the other at Maro Reef coincident with the cross-swell survey.  We feel that the combination of closely spaced heat flow data and seismic reflection lines provides the best opportunity to characterize environmental controls on heat flow variability.</a:t>
            </a:r>
          </a:p>
          <a:p>
            <a:endParaRPr lang="en-US"/>
          </a:p>
          <a:p>
            <a:r>
              <a:rPr lang="en-US"/>
              <a:t>Here are the two profiles, offshore Oahu and Maro Reef.  The open symbols show raw observations and the closed symbols show a sediment correction.  The important point is the variability.  The shaded bands show plus and minus 20% of the mean which we feel is a conservative cutoff for indicating fluid flow [Harris et al., 2000; Von Herzen, 2004].  It</a:t>
            </a:r>
            <a:r>
              <a:rPr lang="ja-JP" altLang="en-US">
                <a:latin typeface="Arial"/>
              </a:rPr>
              <a:t>’</a:t>
            </a:r>
            <a:r>
              <a:rPr lang="en-US"/>
              <a:t>s hard to imaging other processes that perturb the heat flow by this much.  Fluid flow is driven by topography induced temperature gradients, the topography at Oahu is larger and hence fluid flow is stronger and variability is greater.  Dashed lines show GDH1 reference model showing conductive prediction.  We see no anomalous heat flux associated with observations, but suggest that excess heat is being advected laterally and discharged through volcanic edifice where there are no sediments, and hence no observations of heat flow.</a:t>
            </a:r>
          </a:p>
          <a:p>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of increasing </a:t>
            </a:r>
            <a:r>
              <a:rPr lang="en-US" dirty="0" err="1" smtClean="0"/>
              <a:t>steepness,SS</a:t>
            </a:r>
            <a:r>
              <a:rPr lang="en-US" dirty="0" smtClean="0"/>
              <a:t>, S, SKS, close in </a:t>
            </a:r>
            <a:r>
              <a:rPr lang="en-US" dirty="0" err="1" smtClean="0"/>
              <a:t>ScS</a:t>
            </a:r>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155</a:t>
            </a:fld>
            <a:endParaRPr lang="en-US"/>
          </a:p>
        </p:txBody>
      </p:sp>
    </p:spTree>
    <p:extLst>
      <p:ext uri="{BB962C8B-B14F-4D97-AF65-F5344CB8AC3E}">
        <p14:creationId xmlns:p14="http://schemas.microsoft.com/office/powerpoint/2010/main" val="257215065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Afar  </a:t>
            </a:r>
            <a:r>
              <a:rPr lang="en-US" dirty="0" err="1" smtClean="0"/>
              <a:t>Bastow</a:t>
            </a:r>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156</a:t>
            </a:fld>
            <a:endParaRPr lang="en-US"/>
          </a:p>
        </p:txBody>
      </p:sp>
    </p:spTree>
    <p:extLst>
      <p:ext uri="{BB962C8B-B14F-4D97-AF65-F5344CB8AC3E}">
        <p14:creationId xmlns:p14="http://schemas.microsoft.com/office/powerpoint/2010/main" val="403829689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96DF7CA-CED8-C147-839E-E90E65DECE84}" type="slidenum">
              <a:rPr lang="en-US" sz="1200"/>
              <a:pPr/>
              <a:t>157</a:t>
            </a:fld>
            <a:endParaRPr lang="en-US" sz="1200"/>
          </a:p>
        </p:txBody>
      </p:sp>
      <p:sp>
        <p:nvSpPr>
          <p:cNvPr id="225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469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FIGURE 1</a:t>
            </a:r>
          </a:p>
          <a:p>
            <a:pPr eaLnBrk="1" hangingPunct="1">
              <a:spcBef>
                <a:spcPct val="0"/>
              </a:spcBef>
            </a:pPr>
            <a:r>
              <a:rPr lang="en-US">
                <a:latin typeface="Calibri" charset="0"/>
              </a:rPr>
              <a:t>An adiabat drawn from ~8 GPa or deeper and which arrives at the surface in the temperature range inferred for MORB will intersect the carbonated solidus at roughly the boundaries of the LVZ. Such a cold adiabat can originate in the transition region because of the subadiabatic nature of the geotherm in the presence of internal heating (Jeanloz, Morris, Moore). The inflection of the solid adiabat due to melting may decrease the temperature by about 100 C by the time that it arrives at the surface.</a:t>
            </a:r>
          </a:p>
          <a:p>
            <a:pPr eaLnBrk="1" hangingPunct="1"/>
            <a:r>
              <a:rPr lang="en-US">
                <a:latin typeface="Calibri" charset="0"/>
              </a:rPr>
              <a:t>MOR and midplate  geotherms do not converge on the same adiabat as assumed by McK&amp;B and McK&amp; Priestley</a:t>
            </a:r>
          </a:p>
          <a:p>
            <a:pPr eaLnBrk="1" hangingPunct="1">
              <a:spcBef>
                <a:spcPct val="0"/>
              </a:spcBef>
            </a:pPr>
            <a:endParaRPr lang="en-US">
              <a:latin typeface="Calibri" charset="0"/>
            </a:endParaRPr>
          </a:p>
        </p:txBody>
      </p:sp>
      <p:sp>
        <p:nvSpPr>
          <p:cNvPr id="18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6B8D625-FF91-8241-A4B7-1E097DCE45DE}" type="slidenum">
              <a:rPr lang="en-US" sz="1200"/>
              <a:pPr eaLnBrk="1" fontAlgn="base" hangingPunct="1">
                <a:spcBef>
                  <a:spcPct val="0"/>
                </a:spcBef>
                <a:spcAft>
                  <a:spcPct val="0"/>
                </a:spcAft>
              </a:pPr>
              <a:t>16</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C7238733-A76F-D14F-A70E-D5BF7171CEBD}" type="slidenum">
              <a:rPr lang="en-US" sz="1200"/>
              <a:pPr eaLnBrk="1" fontAlgn="base" hangingPunct="1">
                <a:spcBef>
                  <a:spcPct val="0"/>
                </a:spcBef>
                <a:spcAft>
                  <a:spcPct val="0"/>
                </a:spcAft>
              </a:pPr>
              <a:t>17</a:t>
            </a:fld>
            <a:endParaRPr lang="en-US" sz="1200"/>
          </a:p>
        </p:txBody>
      </p:sp>
      <p:sp>
        <p:nvSpPr>
          <p:cNvPr id="22530"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1"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FIGURE 2</a:t>
            </a:r>
          </a:p>
          <a:p>
            <a:pPr eaLnBrk="1" hangingPunct="1">
              <a:spcBef>
                <a:spcPct val="0"/>
              </a:spcBef>
            </a:pPr>
            <a:r>
              <a:rPr lang="en-US">
                <a:latin typeface="Calibri" charset="0"/>
              </a:rPr>
              <a:t>There are lateral gradients in seismic wavespeeds away from ridges that are consistent with relatively cold subridge mantle below 200 km depth. The proximity of the East Pacific Rise (EPR) to the Peru-Chile subduction zone may also contribute to cold mantle under the EPR. In any case, subridge mantle cannot be assumed to represent ambient subplate mantle.</a:t>
            </a:r>
          </a:p>
          <a:p>
            <a:pPr eaLnBrk="1" hangingPunct="1">
              <a:spcBef>
                <a:spcPct val="0"/>
              </a:spcBef>
            </a:pPr>
            <a:endParaRPr lang="en-US">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99D41F12-EBD0-F546-BAD7-61D380BCAFB4}" type="slidenum">
              <a:rPr lang="en-US" sz="1200">
                <a:latin typeface="Arial" charset="0"/>
              </a:rPr>
              <a:pPr eaLnBrk="1" fontAlgn="base" hangingPunct="1">
                <a:spcBef>
                  <a:spcPct val="0"/>
                </a:spcBef>
                <a:spcAft>
                  <a:spcPct val="0"/>
                </a:spcAft>
              </a:pPr>
              <a:t>18</a:t>
            </a:fld>
            <a:endParaRPr lang="en-US" sz="1200">
              <a:latin typeface="Arial" charset="0"/>
            </a:endParaRPr>
          </a:p>
        </p:txBody>
      </p:sp>
      <p:sp>
        <p:nvSpPr>
          <p:cNvPr id="245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Figure   ; The boundary layer model for intraplate volcanoes. Intraplate volcanoes tap into (narrow arrows) melt-rich zones (red)  in the BL while midocean ridges are fed from below the boundary layer(wide arrows)  via spreading induced</a:t>
            </a:r>
          </a:p>
          <a:p>
            <a:pPr eaLnBrk="1" hangingPunct="1">
              <a:spcBef>
                <a:spcPct val="0"/>
              </a:spcBef>
            </a:pPr>
            <a:r>
              <a:rPr lang="en-US">
                <a:latin typeface="Calibri" charset="0"/>
              </a:rPr>
              <a:t>upwellings and upsside-down drainage below the BL...</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99D41F12-EBD0-F546-BAD7-61D380BCAFB4}" type="slidenum">
              <a:rPr lang="en-US" sz="1200">
                <a:latin typeface="Arial" charset="0"/>
              </a:rPr>
              <a:pPr eaLnBrk="1" fontAlgn="base" hangingPunct="1">
                <a:spcBef>
                  <a:spcPct val="0"/>
                </a:spcBef>
                <a:spcAft>
                  <a:spcPct val="0"/>
                </a:spcAft>
              </a:pPr>
              <a:t>19</a:t>
            </a:fld>
            <a:endParaRPr lang="en-US" sz="1200">
              <a:latin typeface="Arial" charset="0"/>
            </a:endParaRPr>
          </a:p>
        </p:txBody>
      </p:sp>
      <p:sp>
        <p:nvSpPr>
          <p:cNvPr id="245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Figure   ; The boundary layer model for intraplate volcanoes. Intraplate volcanoes tap into (narrow arrows) melt-rich zones (red)  in the BL while midocean ridges are fed from below the boundary layer(wide arrows)  via spreading induced</a:t>
            </a:r>
          </a:p>
          <a:p>
            <a:pPr eaLnBrk="1" hangingPunct="1">
              <a:spcBef>
                <a:spcPct val="0"/>
              </a:spcBef>
            </a:pPr>
            <a:r>
              <a:rPr lang="en-US">
                <a:latin typeface="Calibri" charset="0"/>
              </a:rPr>
              <a:t>upwellings and upsside-down drainage below the BL...</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0992CFE6-4294-C148-AD4B-6DD5909A647A}" type="slidenum">
              <a:rPr lang="en-US" sz="1200">
                <a:latin typeface="Arial" charset="0"/>
              </a:rPr>
              <a:pPr eaLnBrk="1" fontAlgn="base" hangingPunct="1">
                <a:spcBef>
                  <a:spcPct val="0"/>
                </a:spcBef>
                <a:spcAft>
                  <a:spcPct val="0"/>
                </a:spcAft>
              </a:pPr>
              <a:t>20</a:t>
            </a:fld>
            <a:endParaRPr lang="en-US" sz="1200">
              <a:latin typeface="Arial" charset="0"/>
            </a:endParaRPr>
          </a:p>
        </p:txBody>
      </p:sp>
      <p:sp>
        <p:nvSpPr>
          <p:cNvPr id="26626"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6627"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atin typeface="Calibri" charset="0"/>
              </a:rPr>
              <a:t>Shapiro &amp; Ritzwoller</a:t>
            </a:r>
          </a:p>
          <a:p>
            <a:pPr eaLnBrk="1" hangingPunct="1">
              <a:spcBef>
                <a:spcPct val="0"/>
              </a:spcBef>
            </a:pPr>
            <a:r>
              <a:rPr lang="en-US">
                <a:latin typeface="Calibri" charset="0"/>
              </a:rPr>
              <a:t>FIGURE 4</a:t>
            </a:r>
          </a:p>
          <a:p>
            <a:pPr eaLnBrk="1" hangingPunct="1">
              <a:spcBef>
                <a:spcPct val="0"/>
              </a:spcBef>
            </a:pPr>
            <a:r>
              <a:rPr lang="en-US">
                <a:latin typeface="Calibri" charset="0"/>
              </a:rPr>
              <a:t>Shapiro &amp; Ritzwoller</a:t>
            </a:r>
          </a:p>
          <a:p>
            <a:pPr eaLnBrk="1" hangingPunct="1">
              <a:spcBef>
                <a:spcPct val="0"/>
              </a:spcBef>
            </a:pPr>
            <a:r>
              <a:rPr lang="en-US">
                <a:latin typeface="Calibri" charset="0"/>
              </a:rPr>
              <a:t>Note that mantle under 10 Ma plates has higher Vs than mantle under &gt;40 Ma plates. The Vs under young plates increases rapidly with depth below 100 km so that Vs exceeds Vs under older plates by a depth of 180 km. Below 150 km depth the slowest regions of the mantle are not under 10 Ma, or 40 Ma crust but under 120 Ma, and 75 Ma crust. Mantle under 165 Ma crust is intermediate in seismic properties.</a:t>
            </a:r>
          </a:p>
          <a:p>
            <a:pPr eaLnBrk="1" hangingPunct="1">
              <a:spcBef>
                <a:spcPct val="0"/>
              </a:spcBef>
            </a:pPr>
            <a:endParaRPr lang="en-US">
              <a:latin typeface="Calibri" charset="0"/>
            </a:endParaRPr>
          </a:p>
          <a:p>
            <a:pPr eaLnBrk="1" hangingPunct="1">
              <a:spcBef>
                <a:spcPct val="0"/>
              </a:spcBef>
            </a:pPr>
            <a:r>
              <a:rPr lang="en-US">
                <a:latin typeface="Calibri" charset="0"/>
              </a:rPr>
              <a:t>Note that below 220 km mantle under 10 Ma plates has higher Vs than mantle under &gt;40 Ma plates. The Vs under young plates increases rapidly with depth below 100 km so that Vs exceeds Vs under older plates by a depth of 180 km. </a:t>
            </a:r>
          </a:p>
          <a:p>
            <a:pPr eaLnBrk="1" hangingPunct="1"/>
            <a:r>
              <a:rPr lang="en-US">
                <a:latin typeface="Calibri" charset="0"/>
              </a:rPr>
              <a:t>Negative velocity gradient implies large superadiabatic (conduction) thermal gradient</a:t>
            </a:r>
          </a:p>
          <a:p>
            <a:pPr eaLnBrk="1" hangingPunct="1">
              <a:spcBef>
                <a:spcPct val="0"/>
              </a:spcBef>
            </a:pPr>
            <a:endParaRPr lang="en-US">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0AE3D2B4-7BCE-074F-9105-3A89F28F1AA4}" type="slidenum">
              <a:rPr lang="en-US" sz="1200">
                <a:latin typeface="Arial" charset="0"/>
              </a:rPr>
              <a:pPr eaLnBrk="1" fontAlgn="base" hangingPunct="1">
                <a:spcBef>
                  <a:spcPct val="0"/>
                </a:spcBef>
                <a:spcAft>
                  <a:spcPct val="0"/>
                </a:spcAft>
              </a:pPr>
              <a:t>21</a:t>
            </a:fld>
            <a:endParaRPr lang="en-US" sz="1200">
              <a:latin typeface="Arial" charset="0"/>
            </a:endParaRPr>
          </a:p>
        </p:txBody>
      </p:sp>
      <p:sp>
        <p:nvSpPr>
          <p:cNvPr id="28674"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8675"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atin typeface="Calibri" charset="0"/>
              </a:rPr>
              <a:t>FIGURE  1: Nomenclature of the mantle.The boundary between Regions B and C differs between Gutenberg (1959) and Bullen (1947 ). Gutenberg placed the boundary near 220 km while Bullen placed it near 410 km. The 650 km discontinuity was unknown at the time. The lower mantle (Region D) starts below 900 or 1000 km. The Transition Region was defined originally as the mantle between 410 and ~900 km. The Transition Zone (TZ) was later assigned to the regions between 410 and 650 km.The low-velocity anisotropic layer (LLAMA) extends from the Gutenberg discontinuity (G) to the Lehmann discontinuity (L). A schematic potential temperature (Tp) geotherm is shown, along with Boundary Layers (BL). The adiabatic interior of McK&amp;B is replaced by an internally heated region that develops a subadiabatic gradient.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45CF3302-B29B-7E49-A936-7F74544EF48F}" type="slidenum">
              <a:rPr lang="en-US" sz="1200">
                <a:latin typeface="Arial" charset="0"/>
              </a:rPr>
              <a:pPr eaLnBrk="1" fontAlgn="base" hangingPunct="1">
                <a:spcBef>
                  <a:spcPct val="0"/>
                </a:spcBef>
                <a:spcAft>
                  <a:spcPct val="0"/>
                </a:spcAft>
              </a:pPr>
              <a:t>22</a:t>
            </a:fld>
            <a:endParaRPr lang="en-US" sz="1200">
              <a:latin typeface="Arial" charset="0"/>
            </a:endParaRPr>
          </a:p>
        </p:txBody>
      </p:sp>
      <p:sp>
        <p:nvSpPr>
          <p:cNvPr id="30722"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0723"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atin typeface="Calibri" charset="0"/>
            </a:endParaRPr>
          </a:p>
          <a:p>
            <a:pPr eaLnBrk="1" hangingPunct="1">
              <a:spcBef>
                <a:spcPct val="0"/>
              </a:spcBef>
            </a:pPr>
            <a:r>
              <a:rPr lang="en-US">
                <a:latin typeface="Calibri" charset="0"/>
              </a:rPr>
              <a:t>FIG, 4: schematic geotherm, melt content and simplified VSV and VSH vs depth (Shapiro &amp; Ritzwoller, ). Horizontally propagating S-waves, VSH, are mainly controlled by the velocities of the solid olivine-rich layers and their T and P derivatives. SV waves are mainly controlled by the low velocity melt rich layer or low-rigidity lamellae.</a:t>
            </a:r>
          </a:p>
          <a:p>
            <a:pPr eaLnBrk="1" hangingPunct="1">
              <a:spcBef>
                <a:spcPct val="0"/>
              </a:spcBef>
            </a:pPr>
            <a:r>
              <a:rPr lang="en-US">
                <a:latin typeface="Calibri" charset="0"/>
              </a:rPr>
              <a:t>[ -.2 to  -3 km/s per 100 km for shear wave gradient; 10 to 14 o/km used by Stixrude]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Ritsema and Allen.Maggi</a:t>
            </a: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605050A-3996-2D46-B33A-20B2209D5EDE}" type="slidenum">
              <a:rPr lang="en-US" sz="1200"/>
              <a:pPr eaLnBrk="1" fontAlgn="base" hangingPunct="1">
                <a:spcBef>
                  <a:spcPct val="0"/>
                </a:spcBef>
                <a:spcAft>
                  <a:spcPct val="0"/>
                </a:spcAft>
              </a:pPr>
              <a:t>23</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Ritsema</a:t>
            </a:r>
            <a:r>
              <a:rPr lang="en-US" dirty="0" smtClean="0"/>
              <a:t>;</a:t>
            </a:r>
            <a:r>
              <a:rPr lang="en-US" sz="1200" b="0" i="0" u="none" strike="noStrike" kern="1200" baseline="0" dirty="0" smtClean="0">
                <a:solidFill>
                  <a:schemeClr val="tx1"/>
                </a:solidFill>
                <a:latin typeface="+mn-lt"/>
                <a:ea typeface="ＭＳ Ｐゴシック" charset="0"/>
                <a:cs typeface="ＭＳ Ｐゴシック" charset="0"/>
              </a:rPr>
              <a:t> Model interpretation is often focused on the continuity of slabs</a:t>
            </a:r>
          </a:p>
          <a:p>
            <a:r>
              <a:rPr lang="en-US" sz="1200" b="0" i="0" u="none" strike="noStrike" kern="1200" baseline="0" dirty="0" smtClean="0">
                <a:solidFill>
                  <a:schemeClr val="tx1"/>
                </a:solidFill>
                <a:latin typeface="+mn-lt"/>
                <a:ea typeface="ＭＳ Ｐゴシック" charset="0"/>
                <a:cs typeface="ＭＳ Ｐゴシック" charset="0"/>
              </a:rPr>
              <a:t>and the presence of plumes in the </a:t>
            </a:r>
            <a:r>
              <a:rPr lang="en-US" sz="1200" b="0" i="0" u="none" strike="noStrike" kern="1200" baseline="0" dirty="0" err="1" smtClean="0">
                <a:solidFill>
                  <a:schemeClr val="tx1"/>
                </a:solidFill>
                <a:latin typeface="+mn-lt"/>
                <a:ea typeface="ＭＳ Ｐゴシック" charset="0"/>
                <a:cs typeface="ＭＳ Ｐゴシック" charset="0"/>
              </a:rPr>
              <a:t>mantle.However</a:t>
            </a:r>
            <a:r>
              <a:rPr lang="en-US" sz="1200" b="0" i="0" u="none" strike="noStrike" kern="1200" baseline="0" dirty="0" smtClean="0">
                <a:solidFill>
                  <a:schemeClr val="tx1"/>
                </a:solidFill>
                <a:latin typeface="+mn-lt"/>
                <a:ea typeface="ＭＳ Ｐゴシック" charset="0"/>
                <a:cs typeface="ＭＳ Ｐゴシック" charset="0"/>
              </a:rPr>
              <a:t>, the tomographic</a:t>
            </a:r>
          </a:p>
          <a:p>
            <a:r>
              <a:rPr lang="en-US" sz="1200" b="0" i="0" u="none" strike="noStrike" kern="1200" baseline="0" dirty="0" smtClean="0">
                <a:solidFill>
                  <a:schemeClr val="tx1"/>
                </a:solidFill>
                <a:latin typeface="+mn-lt"/>
                <a:ea typeface="ＭＳ Ｐゴシック" charset="0"/>
                <a:cs typeface="ＭＳ Ｐゴシック" charset="0"/>
              </a:rPr>
              <a:t>models from Fig. 11 disagree even at scales much larger than </a:t>
            </a:r>
            <a:r>
              <a:rPr lang="en-US" sz="1200" b="0" i="0" u="none" strike="noStrike" kern="1200" baseline="0" dirty="0" err="1" smtClean="0">
                <a:solidFill>
                  <a:schemeClr val="tx1"/>
                </a:solidFill>
                <a:latin typeface="+mn-lt"/>
                <a:ea typeface="ＭＳ Ｐゴシック" charset="0"/>
                <a:cs typeface="ＭＳ Ｐゴシック" charset="0"/>
              </a:rPr>
              <a:t>subducting</a:t>
            </a:r>
            <a:endParaRPr lang="en-US" sz="1200" b="0" i="0" u="none" strike="noStrike" kern="1200" baseline="0" dirty="0" smtClean="0">
              <a:solidFill>
                <a:schemeClr val="tx1"/>
              </a:solidFill>
              <a:latin typeface="+mn-lt"/>
              <a:ea typeface="ＭＳ Ｐゴシック" charset="0"/>
              <a:cs typeface="ＭＳ Ｐゴシック" charset="0"/>
            </a:endParaRPr>
          </a:p>
          <a:p>
            <a:r>
              <a:rPr lang="en-US" sz="1200" b="0" i="0" u="none" strike="noStrike" kern="1200" baseline="0" dirty="0" smtClean="0">
                <a:solidFill>
                  <a:schemeClr val="tx1"/>
                </a:solidFill>
                <a:latin typeface="+mn-lt"/>
                <a:ea typeface="ＭＳ Ｐゴシック" charset="0"/>
                <a:cs typeface="ＭＳ Ｐゴシック" charset="0"/>
              </a:rPr>
              <a:t>slabs and rising plumes, demonstrating that the seismic</a:t>
            </a:r>
          </a:p>
          <a:p>
            <a:r>
              <a:rPr lang="en-US" sz="1200" b="0" i="0" u="none" strike="noStrike" kern="1200" baseline="0" dirty="0" smtClean="0">
                <a:solidFill>
                  <a:schemeClr val="tx1"/>
                </a:solidFill>
                <a:latin typeface="+mn-lt"/>
                <a:ea typeface="ＭＳ Ｐゴシック" charset="0"/>
                <a:cs typeface="ＭＳ Ｐゴシック" charset="0"/>
              </a:rPr>
              <a:t>structure of the transition zone and lower mantle is still inconsistently</a:t>
            </a:r>
          </a:p>
          <a:p>
            <a:r>
              <a:rPr lang="en-US" sz="1200" b="0" i="0" u="none" strike="noStrike" kern="1200" baseline="0" dirty="0" smtClean="0">
                <a:solidFill>
                  <a:schemeClr val="tx1"/>
                </a:solidFill>
                <a:latin typeface="+mn-lt"/>
                <a:ea typeface="ＭＳ Ｐゴシック" charset="0"/>
                <a:cs typeface="ＭＳ Ｐゴシック" charset="0"/>
              </a:rPr>
              <a:t>imaged. Model differences stem from choices in data processing</a:t>
            </a:r>
          </a:p>
          <a:p>
            <a:r>
              <a:rPr lang="en-US" sz="1200" b="0" i="0" u="none" strike="noStrike" kern="1200" baseline="0" dirty="0" smtClean="0">
                <a:solidFill>
                  <a:schemeClr val="tx1"/>
                </a:solidFill>
                <a:latin typeface="+mn-lt"/>
                <a:ea typeface="ＭＳ Ｐゴシック" charset="0"/>
                <a:cs typeface="ＭＳ Ｐゴシック" charset="0"/>
              </a:rPr>
              <a:t>and </a:t>
            </a:r>
            <a:r>
              <a:rPr lang="en-US" sz="1200" b="0" i="0" u="none" strike="noStrike" kern="1200" baseline="0" dirty="0" err="1" smtClean="0">
                <a:solidFill>
                  <a:schemeClr val="tx1"/>
                </a:solidFill>
                <a:latin typeface="+mn-lt"/>
                <a:ea typeface="ＭＳ Ｐゴシック" charset="0"/>
                <a:cs typeface="ＭＳ Ｐゴシック" charset="0"/>
              </a:rPr>
              <a:t>modelling</a:t>
            </a:r>
            <a:r>
              <a:rPr lang="en-US" sz="1200" b="0" i="0" u="none" strike="noStrike" kern="1200" baseline="0" smtClean="0">
                <a:solidFill>
                  <a:schemeClr val="tx1"/>
                </a:solidFill>
                <a:latin typeface="+mn-lt"/>
                <a:ea typeface="ＭＳ Ｐゴシック" charset="0"/>
                <a:cs typeface="ＭＳ Ｐゴシック" charset="0"/>
              </a:rPr>
              <a:t> approaches.</a:t>
            </a:r>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3</a:t>
            </a:fld>
            <a:endParaRPr lang="en-US"/>
          </a:p>
        </p:txBody>
      </p:sp>
    </p:spTree>
    <p:extLst>
      <p:ext uri="{BB962C8B-B14F-4D97-AF65-F5344CB8AC3E}">
        <p14:creationId xmlns:p14="http://schemas.microsoft.com/office/powerpoint/2010/main" val="39927583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a:latin typeface="Calibri" charset="0"/>
              </a:rPr>
              <a:t>(D) Cross-section along</a:t>
            </a:r>
          </a:p>
          <a:p>
            <a:pPr eaLnBrk="1" hangingPunct="1">
              <a:spcBef>
                <a:spcPct val="0"/>
              </a:spcBef>
            </a:pPr>
            <a:r>
              <a:rPr lang="en-US" b="1">
                <a:latin typeface="Calibri" charset="0"/>
              </a:rPr>
              <a:t>the MAR (green line) illustrating that the strongest shear velocity anomalies are located beneath the ridge hotspots (triangles).</a:t>
            </a:r>
          </a:p>
          <a:p>
            <a:pPr eaLnBrk="1" hangingPunct="1">
              <a:spcBef>
                <a:spcPct val="0"/>
              </a:spcBef>
            </a:pPr>
            <a:r>
              <a:rPr lang="en-US" b="1">
                <a:latin typeface="Calibri" charset="0"/>
              </a:rPr>
              <a:t>Circles on the MAR and corresponding ticks on the tomogram are spaced 10‡ apart. The 2nd, 6th, and 14th ticks coincide with</a:t>
            </a:r>
          </a:p>
          <a:p>
            <a:pPr eaLnBrk="1" hangingPunct="1">
              <a:spcBef>
                <a:spcPct val="0"/>
              </a:spcBef>
            </a:pPr>
            <a:r>
              <a:rPr lang="en-US" b="1">
                <a:latin typeface="Calibri" charset="0"/>
              </a:rPr>
              <a:t>the Tristan, Ascension Island, and Azores hotspots. Low shear velocities beneath Iceland (17th tick) extend into the upper mantle</a:t>
            </a:r>
          </a:p>
          <a:p>
            <a:pPr eaLnBrk="1" hangingPunct="1">
              <a:spcBef>
                <a:spcPct val="0"/>
              </a:spcBef>
            </a:pPr>
            <a:r>
              <a:rPr lang="en-US" b="1">
                <a:latin typeface="Calibri" charset="0"/>
              </a:rPr>
              <a:t>transition zone.</a:t>
            </a:r>
            <a:endParaRPr lang="en-US">
              <a:latin typeface="Calibri" charset="0"/>
            </a:endParaRPr>
          </a:p>
        </p:txBody>
      </p:sp>
      <p:sp>
        <p:nvSpPr>
          <p:cNvPr id="348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60359E1A-EB85-C347-BC81-FCB4889611A0}" type="slidenum">
              <a:rPr lang="en-US" sz="1200"/>
              <a:pPr eaLnBrk="1" fontAlgn="base" hangingPunct="1">
                <a:spcBef>
                  <a:spcPct val="0"/>
                </a:spcBef>
                <a:spcAft>
                  <a:spcPct val="0"/>
                </a:spcAft>
              </a:pPr>
              <a:t>24</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6866"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atin typeface="Calibri" charset="0"/>
              </a:rPr>
              <a:t>Shapiro &amp; Ritzwoller</a:t>
            </a:r>
          </a:p>
          <a:p>
            <a:pPr eaLnBrk="1" hangingPunct="1">
              <a:spcBef>
                <a:spcPct val="0"/>
              </a:spcBef>
            </a:pPr>
            <a:r>
              <a:rPr lang="en-US">
                <a:latin typeface="Calibri" charset="0"/>
              </a:rPr>
              <a:t>Note that below 220 km mantle under 10 Ma plates has higher Vs than mantle under &gt;40 Ma plates. The Vs under young plates increases rapidly with depth below 100 km so that Vs exceeds Vs under older plates by a depth of 180 km. Below 150 km depth the slowest regions of the mantle are not 10 Ma, or 40 Ma crust but 120 Ma, and 75 Ma crust.165 Ma is intermediate.</a:t>
            </a:r>
          </a:p>
          <a:p>
            <a:pPr eaLnBrk="1" hangingPunct="1">
              <a:spcBef>
                <a:spcPct val="0"/>
              </a:spcBef>
            </a:pPr>
            <a:endParaRPr lang="en-US">
              <a:latin typeface="Calibri" charset="0"/>
            </a:endParaRPr>
          </a:p>
          <a:p>
            <a:pPr eaLnBrk="1" hangingPunct="1">
              <a:spcBef>
                <a:spcPct val="0"/>
              </a:spcBef>
            </a:pPr>
            <a:r>
              <a:rPr lang="en-US">
                <a:latin typeface="Calibri" charset="0"/>
              </a:rPr>
              <a:t>20 Ma crust and less has high velocities below 150 km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FIGURE </a:t>
            </a:r>
          </a:p>
          <a:p>
            <a:pPr eaLnBrk="1" hangingPunct="1">
              <a:spcBef>
                <a:spcPct val="0"/>
              </a:spcBef>
            </a:pPr>
            <a:r>
              <a:rPr lang="en-US">
                <a:latin typeface="Calibri" charset="0"/>
              </a:rPr>
              <a:t> 9. Schematic showing distribution of melt and potential temperatures based on anisotropic surface  wave seismology</a:t>
            </a: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DC419F35-9A77-D34C-B2A7-3102A002D32C}" type="slidenum">
              <a:rPr lang="en-US" sz="1200"/>
              <a:pPr eaLnBrk="1" fontAlgn="base" hangingPunct="1">
                <a:spcBef>
                  <a:spcPct val="0"/>
                </a:spcBef>
                <a:spcAft>
                  <a:spcPct val="0"/>
                </a:spcAft>
              </a:pPr>
              <a:t>28</a:t>
            </a:fld>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86B2FCE5-DABC-394F-80FC-72AA79C2DE59}" type="slidenum">
              <a:rPr lang="en-US" sz="1200"/>
              <a:pPr eaLnBrk="1" fontAlgn="base" hangingPunct="1">
                <a:spcBef>
                  <a:spcPct val="0"/>
                </a:spcBef>
                <a:spcAft>
                  <a:spcPct val="0"/>
                </a:spcAft>
              </a:pPr>
              <a:t>29</a:t>
            </a:fld>
            <a:endParaRPr lang="en-US" sz="1200"/>
          </a:p>
        </p:txBody>
      </p:sp>
      <p:sp>
        <p:nvSpPr>
          <p:cNvPr id="40962"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0963"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dirty="0">
                <a:latin typeface="Calibri" charset="0"/>
              </a:rPr>
              <a:t>Polarization </a:t>
            </a:r>
            <a:r>
              <a:rPr lang="en-US" dirty="0" smtClean="0">
                <a:latin typeface="Calibri" charset="0"/>
              </a:rPr>
              <a:t>anomaly</a:t>
            </a:r>
          </a:p>
          <a:p>
            <a:pPr eaLnBrk="1" hangingPunct="1">
              <a:spcBef>
                <a:spcPct val="0"/>
              </a:spcBef>
            </a:pPr>
            <a:r>
              <a:rPr lang="en-US" dirty="0" err="1" smtClean="0">
                <a:latin typeface="Calibri" charset="0"/>
              </a:rPr>
              <a:t>Anisotopy</a:t>
            </a:r>
            <a:r>
              <a:rPr lang="en-US" dirty="0" smtClean="0">
                <a:latin typeface="Calibri" charset="0"/>
              </a:rPr>
              <a:t> suggests upward flow under young plates, vertical cracks?</a:t>
            </a:r>
            <a:endParaRPr lang="en-US" dirty="0">
              <a:latin typeface="Calibri"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MELTS Team</a:t>
            </a:r>
          </a:p>
          <a:p>
            <a:endParaRPr lang="en-US" dirty="0" smtClean="0"/>
          </a:p>
          <a:p>
            <a:r>
              <a:rPr lang="en-US" dirty="0" smtClean="0"/>
              <a:t>Although melt is extracted under ridges from</a:t>
            </a:r>
            <a:r>
              <a:rPr lang="en-US" baseline="0" dirty="0" smtClean="0"/>
              <a:t> shallow depth the bulk of the material is derived from below 200 km (The Melt Seismic Team, 1998).</a:t>
            </a:r>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32</a:t>
            </a:fld>
            <a:endParaRPr lang="en-US"/>
          </a:p>
        </p:txBody>
      </p:sp>
    </p:spTree>
    <p:extLst>
      <p:ext uri="{BB962C8B-B14F-4D97-AF65-F5344CB8AC3E}">
        <p14:creationId xmlns:p14="http://schemas.microsoft.com/office/powerpoint/2010/main" val="33367392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Iceland, </a:t>
            </a:r>
            <a:r>
              <a:rPr lang="en-US" dirty="0" err="1" smtClean="0"/>
              <a:t>Tilman</a:t>
            </a:r>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33</a:t>
            </a:fld>
            <a:endParaRPr lang="en-US"/>
          </a:p>
        </p:txBody>
      </p:sp>
    </p:spTree>
    <p:extLst>
      <p:ext uri="{BB962C8B-B14F-4D97-AF65-F5344CB8AC3E}">
        <p14:creationId xmlns:p14="http://schemas.microsoft.com/office/powerpoint/2010/main" val="8482579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Modeling the anisotropic shear-wave velocity structure in the Earth’s</a:t>
            </a:r>
          </a:p>
          <a:p>
            <a:pPr eaLnBrk="1" hangingPunct="1">
              <a:spcBef>
                <a:spcPct val="0"/>
              </a:spcBef>
            </a:pPr>
            <a:r>
              <a:rPr lang="en-US" dirty="0">
                <a:latin typeface="Calibri" charset="0"/>
              </a:rPr>
              <a:t>mantle on global and regional scales</a:t>
            </a:r>
          </a:p>
          <a:p>
            <a:pPr eaLnBrk="1" hangingPunct="1">
              <a:spcBef>
                <a:spcPct val="0"/>
              </a:spcBef>
            </a:pPr>
            <a:r>
              <a:rPr lang="en-US" dirty="0">
                <a:latin typeface="Calibri" charset="0"/>
              </a:rPr>
              <a:t>A thesis presented</a:t>
            </a:r>
          </a:p>
          <a:p>
            <a:pPr eaLnBrk="1" hangingPunct="1">
              <a:spcBef>
                <a:spcPct val="0"/>
              </a:spcBef>
            </a:pPr>
            <a:r>
              <a:rPr lang="en-US" dirty="0">
                <a:latin typeface="Calibri" charset="0"/>
              </a:rPr>
              <a:t>by</a:t>
            </a:r>
          </a:p>
          <a:p>
            <a:pPr eaLnBrk="1" hangingPunct="1">
              <a:spcBef>
                <a:spcPct val="0"/>
              </a:spcBef>
            </a:pPr>
            <a:r>
              <a:rPr lang="en-US" dirty="0" err="1">
                <a:latin typeface="Calibri" charset="0"/>
              </a:rPr>
              <a:t>Bogdan</a:t>
            </a:r>
            <a:r>
              <a:rPr lang="en-US" dirty="0">
                <a:latin typeface="Calibri" charset="0"/>
              </a:rPr>
              <a:t> </a:t>
            </a:r>
            <a:r>
              <a:rPr lang="en-US" dirty="0" err="1">
                <a:latin typeface="Calibri" charset="0"/>
              </a:rPr>
              <a:t>Kustowski</a:t>
            </a:r>
            <a:endParaRPr lang="en-US" dirty="0">
              <a:latin typeface="Calibri" charset="0"/>
            </a:endParaRPr>
          </a:p>
          <a:p>
            <a:pPr eaLnBrk="1" hangingPunct="1">
              <a:spcBef>
                <a:spcPct val="0"/>
              </a:spcBef>
            </a:pPr>
            <a:r>
              <a:rPr lang="en-US" dirty="0">
                <a:latin typeface="Calibri" charset="0"/>
              </a:rPr>
              <a:t>to</a:t>
            </a:r>
          </a:p>
          <a:p>
            <a:pPr eaLnBrk="1" hangingPunct="1">
              <a:spcBef>
                <a:spcPct val="0"/>
              </a:spcBef>
            </a:pPr>
            <a:r>
              <a:rPr lang="en-US" dirty="0">
                <a:latin typeface="Calibri" charset="0"/>
              </a:rPr>
              <a:t>The Department of Earth and Planetary Sciences</a:t>
            </a:r>
          </a:p>
          <a:p>
            <a:pPr eaLnBrk="1" hangingPunct="1">
              <a:spcBef>
                <a:spcPct val="0"/>
              </a:spcBef>
            </a:pPr>
            <a:r>
              <a:rPr lang="en-US" dirty="0">
                <a:latin typeface="Calibri" charset="0"/>
              </a:rPr>
              <a:t>in partial fulfillment of the requirements</a:t>
            </a:r>
          </a:p>
          <a:p>
            <a:pPr eaLnBrk="1" hangingPunct="1">
              <a:spcBef>
                <a:spcPct val="0"/>
              </a:spcBef>
            </a:pPr>
            <a:r>
              <a:rPr lang="en-US" dirty="0">
                <a:latin typeface="Calibri" charset="0"/>
              </a:rPr>
              <a:t>for the degree of</a:t>
            </a:r>
          </a:p>
          <a:p>
            <a:pPr eaLnBrk="1" hangingPunct="1">
              <a:spcBef>
                <a:spcPct val="0"/>
              </a:spcBef>
            </a:pPr>
            <a:r>
              <a:rPr lang="en-US" dirty="0">
                <a:latin typeface="Calibri" charset="0"/>
              </a:rPr>
              <a:t>Doctor of Philosophy</a:t>
            </a:r>
          </a:p>
          <a:p>
            <a:pPr eaLnBrk="1" hangingPunct="1">
              <a:spcBef>
                <a:spcPct val="0"/>
              </a:spcBef>
            </a:pPr>
            <a:r>
              <a:rPr lang="en-US" dirty="0">
                <a:latin typeface="Calibri" charset="0"/>
              </a:rPr>
              <a:t>in the subject of</a:t>
            </a:r>
          </a:p>
          <a:p>
            <a:pPr eaLnBrk="1" hangingPunct="1">
              <a:spcBef>
                <a:spcPct val="0"/>
              </a:spcBef>
            </a:pPr>
            <a:r>
              <a:rPr lang="en-US" dirty="0">
                <a:latin typeface="Calibri" charset="0"/>
              </a:rPr>
              <a:t>Geophysics</a:t>
            </a:r>
          </a:p>
          <a:p>
            <a:pPr eaLnBrk="1" hangingPunct="1">
              <a:spcBef>
                <a:spcPct val="0"/>
              </a:spcBef>
            </a:pPr>
            <a:r>
              <a:rPr lang="en-US" dirty="0">
                <a:latin typeface="Calibri" charset="0"/>
              </a:rPr>
              <a:t>Harvard University</a:t>
            </a:r>
          </a:p>
          <a:p>
            <a:pPr eaLnBrk="1" hangingPunct="1">
              <a:spcBef>
                <a:spcPct val="0"/>
              </a:spcBef>
            </a:pPr>
            <a:r>
              <a:rPr lang="en-US" dirty="0">
                <a:latin typeface="Calibri" charset="0"/>
              </a:rPr>
              <a:t>Cambridge, Massachusetts</a:t>
            </a:r>
          </a:p>
          <a:p>
            <a:pPr eaLnBrk="1" hangingPunct="1">
              <a:spcBef>
                <a:spcPct val="0"/>
              </a:spcBef>
            </a:pPr>
            <a:r>
              <a:rPr lang="en-US" dirty="0">
                <a:latin typeface="Calibri" charset="0"/>
              </a:rPr>
              <a:t>January, 2007</a:t>
            </a: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7B849552-A46E-8C4B-9C79-830B30D7B36A}" type="slidenum">
              <a:rPr lang="en-US" sz="1200"/>
              <a:pPr eaLnBrk="1" fontAlgn="base" hangingPunct="1">
                <a:spcBef>
                  <a:spcPct val="0"/>
                </a:spcBef>
                <a:spcAft>
                  <a:spcPct val="0"/>
                </a:spcAft>
              </a:pPr>
              <a:t>34</a:t>
            </a:fld>
            <a:endParaRPr 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Shapiro &amp; </a:t>
            </a:r>
            <a:r>
              <a:rPr lang="en-US" dirty="0" err="1" smtClean="0"/>
              <a:t>Ritzwoller</a:t>
            </a:r>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35</a:t>
            </a:fld>
            <a:endParaRPr lang="en-US"/>
          </a:p>
        </p:txBody>
      </p:sp>
    </p:spTree>
    <p:extLst>
      <p:ext uri="{BB962C8B-B14F-4D97-AF65-F5344CB8AC3E}">
        <p14:creationId xmlns:p14="http://schemas.microsoft.com/office/powerpoint/2010/main" val="32583305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how lid is masked out. This is the case for all UCB models.</a:t>
            </a:r>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36</a:t>
            </a:fld>
            <a:endParaRPr lang="en-US"/>
          </a:p>
        </p:txBody>
      </p:sp>
    </p:spTree>
    <p:extLst>
      <p:ext uri="{BB962C8B-B14F-4D97-AF65-F5344CB8AC3E}">
        <p14:creationId xmlns:p14="http://schemas.microsoft.com/office/powerpoint/2010/main" val="11073834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ＭＳ Ｐゴシック" charset="0"/>
                <a:cs typeface="ＭＳ Ｐゴシック" charset="0"/>
              </a:rPr>
              <a:t>Fig. 8. Histograms of isotropic </a:t>
            </a:r>
            <a:r>
              <a:rPr lang="en-US" sz="1200" b="0" i="0" u="none" strike="noStrike" kern="1200" baseline="0" dirty="0" err="1" smtClean="0">
                <a:solidFill>
                  <a:schemeClr val="tx1"/>
                </a:solidFill>
                <a:latin typeface="+mn-lt"/>
                <a:ea typeface="ＭＳ Ｐゴシック" charset="0"/>
                <a:cs typeface="ＭＳ Ｐゴシック" charset="0"/>
              </a:rPr>
              <a:t>Vs</a:t>
            </a:r>
            <a:r>
              <a:rPr lang="en-US" sz="1200" b="0" i="0" u="none" strike="noStrike" kern="1200" baseline="0" dirty="0" smtClean="0">
                <a:solidFill>
                  <a:schemeClr val="tx1"/>
                </a:solidFill>
                <a:latin typeface="+mn-lt"/>
                <a:ea typeface="ＭＳ Ｐゴシック" charset="0"/>
                <a:cs typeface="ＭＳ Ｐゴシック" charset="0"/>
              </a:rPr>
              <a:t> present in </a:t>
            </a:r>
            <a:r>
              <a:rPr lang="en-US" sz="1200" b="0" i="0" u="none" strike="noStrike" kern="1200" baseline="0" dirty="0" err="1" smtClean="0">
                <a:solidFill>
                  <a:schemeClr val="tx1"/>
                </a:solidFill>
                <a:latin typeface="+mn-lt"/>
                <a:ea typeface="ＭＳ Ｐゴシック" charset="0"/>
                <a:cs typeface="ＭＳ Ｐゴシック" charset="0"/>
              </a:rPr>
              <a:t>SEMum</a:t>
            </a:r>
            <a:r>
              <a:rPr lang="en-US" sz="1200" b="0" i="0" u="none" strike="noStrike" kern="1200" baseline="0" dirty="0" smtClean="0">
                <a:solidFill>
                  <a:schemeClr val="tx1"/>
                </a:solidFill>
                <a:latin typeface="+mn-lt"/>
                <a:ea typeface="ＭＳ Ｐゴシック" charset="0"/>
                <a:cs typeface="ＭＳ Ｐゴシック" charset="0"/>
              </a:rPr>
              <a:t> (black) and in each of the clusters of the N=6 regionalization (colored lines: OR1 red, OR2 orange, OR3 brown, CR1 green, CR2</a:t>
            </a:r>
          </a:p>
          <a:p>
            <a:r>
              <a:rPr lang="en-US" sz="1200" b="0" i="0" u="none" strike="noStrike" kern="1200" baseline="0" dirty="0" smtClean="0">
                <a:solidFill>
                  <a:schemeClr val="tx1"/>
                </a:solidFill>
                <a:latin typeface="+mn-lt"/>
                <a:ea typeface="ＭＳ Ｐゴシック" charset="0"/>
                <a:cs typeface="ＭＳ Ｐゴシック" charset="0"/>
              </a:rPr>
              <a:t>blue, CR3 gray) at a set of 6 depths: 70 km, 120 km, 170 km, 220 km, 270 km, and 320 km. Note how the OR1 region changes from being slower than OR2 at depths </a:t>
            </a:r>
            <a:r>
              <a:rPr lang="en-US" sz="1200" b="1" i="0" u="none" strike="noStrike" kern="1200" baseline="0" dirty="0" smtClean="0">
                <a:solidFill>
                  <a:schemeClr val="tx1"/>
                </a:solidFill>
                <a:latin typeface="+mn-lt"/>
                <a:ea typeface="ＭＳ Ｐゴシック" charset="0"/>
                <a:cs typeface="ＭＳ Ｐゴシック" charset="0"/>
              </a:rPr>
              <a:t>b</a:t>
            </a:r>
            <a:r>
              <a:rPr lang="en-US" sz="1200" b="0" i="0" u="none" strike="noStrike" kern="1200" baseline="0" dirty="0" smtClean="0">
                <a:solidFill>
                  <a:schemeClr val="tx1"/>
                </a:solidFill>
                <a:latin typeface="+mn-lt"/>
                <a:ea typeface="ＭＳ Ｐゴシック" charset="0"/>
                <a:cs typeface="ＭＳ Ｐゴシック" charset="0"/>
              </a:rPr>
              <a:t>150 km, to being</a:t>
            </a:r>
          </a:p>
          <a:p>
            <a:r>
              <a:rPr lang="en-US" sz="1200" b="0" i="0" u="none" strike="noStrike" kern="1200" baseline="0" dirty="0" smtClean="0">
                <a:solidFill>
                  <a:schemeClr val="tx1"/>
                </a:solidFill>
                <a:latin typeface="+mn-lt"/>
                <a:ea typeface="ＭＳ Ｐゴシック" charset="0"/>
                <a:cs typeface="ＭＳ Ｐゴシック" charset="0"/>
              </a:rPr>
              <a:t>faster than OR2 at depths </a:t>
            </a:r>
            <a:r>
              <a:rPr lang="en-US" sz="1200" b="1" i="0" u="none" strike="noStrike" kern="1200" baseline="0" dirty="0" smtClean="0">
                <a:solidFill>
                  <a:schemeClr val="tx1"/>
                </a:solidFill>
                <a:latin typeface="+mn-lt"/>
                <a:ea typeface="ＭＳ Ｐゴシック" charset="0"/>
                <a:cs typeface="ＭＳ Ｐゴシック" charset="0"/>
              </a:rPr>
              <a:t>N</a:t>
            </a:r>
            <a:r>
              <a:rPr lang="en-US" sz="1200" b="0" i="0" u="none" strike="noStrike" kern="1200" baseline="0" dirty="0" smtClean="0">
                <a:solidFill>
                  <a:schemeClr val="tx1"/>
                </a:solidFill>
                <a:latin typeface="+mn-lt"/>
                <a:ea typeface="ＭＳ Ｐゴシック" charset="0"/>
                <a:cs typeface="ＭＳ Ｐゴシック" charset="0"/>
              </a:rPr>
              <a:t>170 km.</a:t>
            </a:r>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37</a:t>
            </a:fld>
            <a:endParaRPr lang="en-US"/>
          </a:p>
        </p:txBody>
      </p:sp>
    </p:spTree>
    <p:extLst>
      <p:ext uri="{BB962C8B-B14F-4D97-AF65-F5344CB8AC3E}">
        <p14:creationId xmlns:p14="http://schemas.microsoft.com/office/powerpoint/2010/main" val="2384570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MORB doesn’t represent ambient mantle</a:t>
            </a:r>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4</a:t>
            </a:fld>
            <a:endParaRPr lang="en-US"/>
          </a:p>
        </p:txBody>
      </p:sp>
    </p:spTree>
    <p:extLst>
      <p:ext uri="{BB962C8B-B14F-4D97-AF65-F5344CB8AC3E}">
        <p14:creationId xmlns:p14="http://schemas.microsoft.com/office/powerpoint/2010/main" val="21069024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ＭＳ Ｐゴシック" charset="0"/>
                <a:cs typeface="ＭＳ Ｐゴシック" charset="0"/>
              </a:rPr>
              <a:t>4. Seismically detected low-velocity zones (LVZ) projected onto the solidus of model carbonated </a:t>
            </a:r>
            <a:r>
              <a:rPr lang="en-US" sz="1200" b="0" i="0" u="none" strike="noStrike" kern="1200" baseline="0" dirty="0" err="1" smtClean="0">
                <a:solidFill>
                  <a:schemeClr val="tx1"/>
                </a:solidFill>
                <a:latin typeface="+mn-lt"/>
                <a:ea typeface="ＭＳ Ｐゴシック" charset="0"/>
                <a:cs typeface="ＭＳ Ｐゴシック" charset="0"/>
              </a:rPr>
              <a:t>peridotite</a:t>
            </a:r>
            <a:r>
              <a:rPr lang="en-US" sz="1200" b="0" i="0" u="none" strike="noStrike" kern="1200" baseline="0" dirty="0" smtClean="0">
                <a:solidFill>
                  <a:schemeClr val="tx1"/>
                </a:solidFill>
                <a:latin typeface="+mn-lt"/>
                <a:ea typeface="ＭＳ Ｐゴシック" charset="0"/>
                <a:cs typeface="ＭＳ Ｐゴシック" charset="0"/>
              </a:rPr>
              <a:t> in the CMS-CO</a:t>
            </a:r>
            <a:r>
              <a:rPr lang="en-US" sz="1200" b="0" i="0" u="none" strike="noStrike" kern="1200" baseline="30000" dirty="0" smtClean="0">
                <a:solidFill>
                  <a:schemeClr val="tx1"/>
                </a:solidFill>
                <a:latin typeface="+mn-lt"/>
                <a:ea typeface="ＭＳ Ｐゴシック" charset="0"/>
                <a:cs typeface="ＭＳ Ｐゴシック" charset="0"/>
              </a:rPr>
              <a:t>2 </a:t>
            </a:r>
            <a:r>
              <a:rPr lang="en-US" sz="1200" b="0" i="0" u="none" strike="noStrike" kern="1200" baseline="0" dirty="0" smtClean="0">
                <a:solidFill>
                  <a:schemeClr val="tx1"/>
                </a:solidFill>
                <a:latin typeface="+mn-lt"/>
                <a:ea typeface="ＭＳ Ｐゴシック" charset="0"/>
                <a:cs typeface="ＭＳ Ｐゴシック" charset="0"/>
              </a:rPr>
              <a:t>system (from Fig. 2). Two </a:t>
            </a:r>
            <a:r>
              <a:rPr lang="en-US" sz="1200" b="0" i="0" u="none" strike="noStrike" kern="1200" baseline="0" dirty="0" err="1" smtClean="0">
                <a:solidFill>
                  <a:schemeClr val="tx1"/>
                </a:solidFill>
                <a:latin typeface="+mn-lt"/>
                <a:ea typeface="ＭＳ Ｐゴシック" charset="0"/>
                <a:cs typeface="ＭＳ Ｐゴシック" charset="0"/>
              </a:rPr>
              <a:t>adiabats</a:t>
            </a:r>
            <a:r>
              <a:rPr lang="en-US" sz="1200" b="0" i="0" u="none" strike="noStrike" kern="1200" baseline="0" dirty="0" smtClean="0">
                <a:solidFill>
                  <a:schemeClr val="tx1"/>
                </a:solidFill>
                <a:latin typeface="+mn-lt"/>
                <a:ea typeface="ＭＳ Ｐゴシック" charset="0"/>
                <a:cs typeface="ＭＳ Ｐゴシック" charset="0"/>
              </a:rPr>
              <a:t> with a potential temperature (</a:t>
            </a:r>
            <a:r>
              <a:rPr lang="en-US" sz="1200" b="0" i="0" u="none" strike="noStrike" kern="1200" baseline="0" dirty="0" err="1" smtClean="0">
                <a:solidFill>
                  <a:schemeClr val="tx1"/>
                </a:solidFill>
                <a:latin typeface="+mn-lt"/>
                <a:ea typeface="ＭＳ Ｐゴシック" charset="0"/>
                <a:cs typeface="ＭＳ Ｐゴシック" charset="0"/>
              </a:rPr>
              <a:t>Tp</a:t>
            </a:r>
            <a:r>
              <a:rPr lang="en-US" sz="1200" b="0" i="0" u="none" strike="noStrike" kern="1200" baseline="0" dirty="0" smtClean="0">
                <a:solidFill>
                  <a:schemeClr val="tx1"/>
                </a:solidFill>
                <a:latin typeface="+mn-lt"/>
                <a:ea typeface="ＭＳ Ｐゴシック" charset="0"/>
                <a:cs typeface="ＭＳ Ｐゴシック" charset="0"/>
              </a:rPr>
              <a:t>) of 1400 and 1350</a:t>
            </a:r>
            <a:r>
              <a:rPr lang="en-US" sz="1200" b="0" i="0" u="none" strike="noStrike" kern="1200" baseline="30000" dirty="0" smtClean="0">
                <a:solidFill>
                  <a:schemeClr val="tx1"/>
                </a:solidFill>
                <a:latin typeface="+mn-lt"/>
                <a:ea typeface="ＭＳ Ｐゴシック" charset="0"/>
                <a:cs typeface="ＭＳ Ｐゴシック" charset="0"/>
              </a:rPr>
              <a:t>o</a:t>
            </a:r>
            <a:r>
              <a:rPr lang="en-US" sz="1200" b="0" i="0" u="none" strike="noStrike" kern="1200" baseline="0" dirty="0" smtClean="0">
                <a:solidFill>
                  <a:schemeClr val="tx1"/>
                </a:solidFill>
                <a:latin typeface="+mn-lt"/>
                <a:ea typeface="ＭＳ Ｐゴシック" charset="0"/>
                <a:cs typeface="ＭＳ Ｐゴシック" charset="0"/>
              </a:rPr>
              <a:t>C, and a gradient of 13</a:t>
            </a:r>
            <a:r>
              <a:rPr lang="en-US" sz="1200" b="0" i="0" u="none" strike="noStrike" kern="1200" baseline="30000" dirty="0" smtClean="0">
                <a:solidFill>
                  <a:schemeClr val="tx1"/>
                </a:solidFill>
                <a:latin typeface="+mn-lt"/>
                <a:ea typeface="ＭＳ Ｐゴシック" charset="0"/>
                <a:cs typeface="ＭＳ Ｐゴシック" charset="0"/>
              </a:rPr>
              <a:t>o</a:t>
            </a:r>
            <a:r>
              <a:rPr lang="en-US" sz="1200" b="0" i="0" u="none" strike="noStrike" kern="1200" baseline="0" dirty="0" smtClean="0">
                <a:solidFill>
                  <a:schemeClr val="tx1"/>
                </a:solidFill>
                <a:latin typeface="+mn-lt"/>
                <a:ea typeface="ＭＳ Ｐゴシック" charset="0"/>
                <a:cs typeface="ＭＳ Ｐゴシック" charset="0"/>
              </a:rPr>
              <a:t>C/</a:t>
            </a:r>
            <a:r>
              <a:rPr lang="en-US" sz="1200" b="0" i="0" u="none" strike="noStrike" kern="1200" baseline="0" dirty="0" err="1" smtClean="0">
                <a:solidFill>
                  <a:schemeClr val="tx1"/>
                </a:solidFill>
                <a:latin typeface="+mn-lt"/>
                <a:ea typeface="ＭＳ Ｐゴシック" charset="0"/>
                <a:cs typeface="ＭＳ Ｐゴシック" charset="0"/>
              </a:rPr>
              <a:t>GPa</a:t>
            </a:r>
            <a:r>
              <a:rPr lang="en-US" sz="1200" b="0" i="0" u="none" strike="noStrike" kern="1200" baseline="0" dirty="0" smtClean="0">
                <a:solidFill>
                  <a:schemeClr val="tx1"/>
                </a:solidFill>
                <a:latin typeface="+mn-lt"/>
                <a:ea typeface="ＭＳ Ｐゴシック" charset="0"/>
                <a:cs typeface="ＭＳ Ｐゴシック" charset="0"/>
              </a:rPr>
              <a:t> (</a:t>
            </a:r>
            <a:r>
              <a:rPr lang="en-US" sz="1200" b="0" i="1" u="none" strike="noStrike" kern="1200" baseline="0" dirty="0" smtClean="0">
                <a:solidFill>
                  <a:schemeClr val="tx1"/>
                </a:solidFill>
                <a:latin typeface="+mn-lt"/>
                <a:ea typeface="ＭＳ Ｐゴシック" charset="0"/>
                <a:cs typeface="ＭＳ Ｐゴシック" charset="0"/>
              </a:rPr>
              <a:t>24</a:t>
            </a:r>
            <a:r>
              <a:rPr lang="en-US" sz="1200" b="0" i="0" u="none" strike="noStrike" kern="1200" baseline="0" dirty="0" smtClean="0">
                <a:solidFill>
                  <a:schemeClr val="tx1"/>
                </a:solidFill>
                <a:latin typeface="+mn-lt"/>
                <a:ea typeface="ＭＳ Ｐゴシック" charset="0"/>
                <a:cs typeface="ＭＳ Ｐゴシック" charset="0"/>
              </a:rPr>
              <a:t>) are shown. There are two types of deep low-velocity zones shown in this figure. Some of these low-velocity zones appear to be restricted to a fairly narrow depth range, ~350-600 km, corresponding almost exactly to where the solidus of carbonated </a:t>
            </a:r>
            <a:r>
              <a:rPr lang="en-US" sz="1200" b="0" i="0" u="none" strike="noStrike" kern="1200" baseline="0" dirty="0" err="1" smtClean="0">
                <a:solidFill>
                  <a:schemeClr val="tx1"/>
                </a:solidFill>
                <a:latin typeface="+mn-lt"/>
                <a:ea typeface="ＭＳ Ｐゴシック" charset="0"/>
                <a:cs typeface="ＭＳ Ｐゴシック" charset="0"/>
              </a:rPr>
              <a:t>peridotite</a:t>
            </a:r>
            <a:r>
              <a:rPr lang="en-US" sz="1200" b="0" i="0" u="none" strike="noStrike" kern="1200" baseline="0" dirty="0" smtClean="0">
                <a:solidFill>
                  <a:schemeClr val="tx1"/>
                </a:solidFill>
                <a:latin typeface="+mn-lt"/>
                <a:ea typeface="ＭＳ Ｐゴシック" charset="0"/>
                <a:cs typeface="ＭＳ Ｐゴシック" charset="0"/>
              </a:rPr>
              <a:t> abruptly drops, causing enhanced melting. This zone of enhanced melting is shown as a roughly triangular region shaded in grey. In addition to the low-velocity zones found in the transition zone, there are a few others that have been detected at an approximate depth of ~ 350-370 km. All the low-velocity zones are projections onto this P-T diagram, and hence, have nothing to do with the vertical axis representing temperature. </a:t>
            </a:r>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38</a:t>
            </a:fld>
            <a:endParaRPr lang="en-US"/>
          </a:p>
        </p:txBody>
      </p:sp>
    </p:spTree>
    <p:extLst>
      <p:ext uri="{BB962C8B-B14F-4D97-AF65-F5344CB8AC3E}">
        <p14:creationId xmlns:p14="http://schemas.microsoft.com/office/powerpoint/2010/main" val="7176013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39</a:t>
            </a:fld>
            <a:endParaRPr lang="en-US"/>
          </a:p>
        </p:txBody>
      </p:sp>
    </p:spTree>
    <p:extLst>
      <p:ext uri="{BB962C8B-B14F-4D97-AF65-F5344CB8AC3E}">
        <p14:creationId xmlns:p14="http://schemas.microsoft.com/office/powerpoint/2010/main" val="41214369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F7C83872-D7C5-9546-AD5D-76285E45B60A}" type="slidenum">
              <a:rPr lang="en-US" sz="1200"/>
              <a:pPr eaLnBrk="1" fontAlgn="base" hangingPunct="1">
                <a:spcBef>
                  <a:spcPct val="0"/>
                </a:spcBef>
                <a:spcAft>
                  <a:spcPct val="0"/>
                </a:spcAft>
              </a:pPr>
              <a:t>41</a:t>
            </a:fld>
            <a:endParaRPr lang="en-US" sz="1200"/>
          </a:p>
        </p:txBody>
      </p:sp>
      <p:sp>
        <p:nvSpPr>
          <p:cNvPr id="45058"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5059"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Canada</a:t>
            </a:r>
          </a:p>
          <a:p>
            <a:r>
              <a:rPr lang="en-US" dirty="0" smtClean="0"/>
              <a:t>Iceland </a:t>
            </a:r>
            <a:r>
              <a:rPr lang="en-US" dirty="0" err="1" smtClean="0"/>
              <a:t>heatflow</a:t>
            </a:r>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42</a:t>
            </a:fld>
            <a:endParaRPr lang="en-US"/>
          </a:p>
        </p:txBody>
      </p:sp>
    </p:spTree>
    <p:extLst>
      <p:ext uri="{BB962C8B-B14F-4D97-AF65-F5344CB8AC3E}">
        <p14:creationId xmlns:p14="http://schemas.microsoft.com/office/powerpoint/2010/main" val="38932184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3578B4F-13EC-EB40-BBE1-93D847D5422A}" type="slidenum">
              <a:rPr lang="en-US" sz="1200"/>
              <a:pPr eaLnBrk="1" fontAlgn="base" hangingPunct="1">
                <a:spcBef>
                  <a:spcPct val="0"/>
                </a:spcBef>
                <a:spcAft>
                  <a:spcPct val="0"/>
                </a:spcAft>
              </a:pPr>
              <a:t>44</a:t>
            </a:fld>
            <a:endParaRPr lang="en-US" sz="1200"/>
          </a:p>
        </p:txBody>
      </p:sp>
      <p:sp>
        <p:nvSpPr>
          <p:cNvPr id="49154"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9155"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8FEBA6-66B0-E14B-A78B-D33FDA558A51}" type="slidenum">
              <a:rPr lang="en-US"/>
              <a:pPr/>
              <a:t>45</a:t>
            </a:fld>
            <a:endParaRPr lang="en-US"/>
          </a:p>
        </p:txBody>
      </p:sp>
      <p:sp>
        <p:nvSpPr>
          <p:cNvPr id="7475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475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dirty="0" smtClean="0"/>
              <a:t>Meier et al., Higher modes  2009</a:t>
            </a:r>
            <a:endParaRPr lang="en-US" dirty="0"/>
          </a:p>
          <a:p>
            <a:r>
              <a:rPr lang="en-US" dirty="0"/>
              <a:t>Central Pacific is locally fast around </a:t>
            </a:r>
            <a:r>
              <a:rPr lang="en-US" dirty="0" smtClean="0"/>
              <a:t>Hawaii. Africa is normally anomalous!</a:t>
            </a:r>
          </a:p>
          <a:p>
            <a:r>
              <a:rPr lang="en-US" sz="1200" b="0" i="0" u="none" strike="noStrike" kern="1200" baseline="0" dirty="0" smtClean="0">
                <a:solidFill>
                  <a:schemeClr val="tx1"/>
                </a:solidFill>
                <a:latin typeface="+mn-lt"/>
                <a:ea typeface="ＭＳ Ｐゴシック" charset="0"/>
                <a:cs typeface="ＭＳ Ｐゴシック" charset="0"/>
              </a:rPr>
              <a:t>We took a different approach and performed a nonlinear joint</a:t>
            </a:r>
          </a:p>
          <a:p>
            <a:r>
              <a:rPr lang="en-US" sz="1200" b="0" i="0" u="none" strike="noStrike" kern="1200" baseline="0" dirty="0" smtClean="0">
                <a:solidFill>
                  <a:schemeClr val="tx1"/>
                </a:solidFill>
                <a:latin typeface="+mn-lt"/>
                <a:ea typeface="ＭＳ Ｐゴシック" charset="0"/>
                <a:cs typeface="ＭＳ Ｐゴシック" charset="0"/>
              </a:rPr>
              <a:t>inversion for velocity structure and transition zone discontinuities using</a:t>
            </a:r>
          </a:p>
          <a:p>
            <a:r>
              <a:rPr lang="en-US" sz="1200" b="0" i="0" u="none" strike="noStrike" kern="1200" baseline="0" dirty="0" err="1" smtClean="0">
                <a:solidFill>
                  <a:schemeClr val="tx1"/>
                </a:solidFill>
                <a:latin typeface="+mn-lt"/>
                <a:ea typeface="ＭＳ Ｐゴシック" charset="0"/>
                <a:cs typeface="ＭＳ Ｐゴシック" charset="0"/>
              </a:rPr>
              <a:t>surfacewave</a:t>
            </a:r>
            <a:r>
              <a:rPr lang="en-US" sz="1200" b="0" i="0" u="none" strike="noStrike" kern="1200" baseline="0" dirty="0" smtClean="0">
                <a:solidFill>
                  <a:schemeClr val="tx1"/>
                </a:solidFill>
                <a:latin typeface="+mn-lt"/>
                <a:ea typeface="ＭＳ Ｐゴシック" charset="0"/>
                <a:cs typeface="ＭＳ Ｐゴシック" charset="0"/>
              </a:rPr>
              <a:t> overtone measurements of Rayleigh waves up to the sixth</a:t>
            </a:r>
          </a:p>
          <a:p>
            <a:r>
              <a:rPr lang="en-US" sz="1200" b="0" i="0" u="none" strike="noStrike" kern="1200" baseline="0" dirty="0" smtClean="0">
                <a:solidFill>
                  <a:schemeClr val="tx1"/>
                </a:solidFill>
                <a:latin typeface="+mn-lt"/>
                <a:ea typeface="ＭＳ Ｐゴシック" charset="0"/>
                <a:cs typeface="ＭＳ Ｐゴシック" charset="0"/>
              </a:rPr>
              <a:t>higher mode and of </a:t>
            </a:r>
            <a:r>
              <a:rPr lang="en-US" sz="1200" b="0" i="0" u="none" strike="noStrike" kern="1200" baseline="0" dirty="0" err="1" smtClean="0">
                <a:solidFill>
                  <a:schemeClr val="tx1"/>
                </a:solidFill>
                <a:latin typeface="+mn-lt"/>
                <a:ea typeface="ＭＳ Ｐゴシック" charset="0"/>
                <a:cs typeface="ＭＳ Ｐゴシック" charset="0"/>
              </a:rPr>
              <a:t>Lovewaves</a:t>
            </a:r>
            <a:r>
              <a:rPr lang="en-US" sz="1200" b="0" i="0" u="none" strike="noStrike" kern="1200" baseline="0" dirty="0" smtClean="0">
                <a:solidFill>
                  <a:schemeClr val="tx1"/>
                </a:solidFill>
                <a:latin typeface="+mn-lt"/>
                <a:ea typeface="ＭＳ Ｐゴシック" charset="0"/>
                <a:cs typeface="ＭＳ Ｐゴシック" charset="0"/>
              </a:rPr>
              <a:t> up to the fifth </a:t>
            </a:r>
            <a:r>
              <a:rPr lang="en-US" sz="1200" b="0" i="0" u="none" strike="noStrike" kern="1200" baseline="0" dirty="0" err="1" smtClean="0">
                <a:solidFill>
                  <a:schemeClr val="tx1"/>
                </a:solidFill>
                <a:latin typeface="+mn-lt"/>
                <a:ea typeface="ＭＳ Ｐゴシック" charset="0"/>
                <a:cs typeface="ＭＳ Ｐゴシック" charset="0"/>
              </a:rPr>
              <a:t>highermode</a:t>
            </a:r>
            <a:r>
              <a:rPr lang="en-US" sz="1200" b="0" i="0" u="none" strike="noStrike" kern="1200" baseline="0" dirty="0" smtClean="0">
                <a:solidFill>
                  <a:schemeClr val="tx1"/>
                </a:solidFill>
                <a:latin typeface="+mn-lt"/>
                <a:ea typeface="ＭＳ Ｐゴシック" charset="0"/>
                <a:cs typeface="ＭＳ Ｐゴシック" charset="0"/>
              </a:rPr>
              <a:t> (</a:t>
            </a:r>
            <a:r>
              <a:rPr lang="en-US" sz="1200" b="0" i="0" u="none" strike="noStrike" kern="1200" baseline="0" dirty="0" err="1" smtClean="0">
                <a:solidFill>
                  <a:schemeClr val="tx1"/>
                </a:solidFill>
                <a:latin typeface="+mn-lt"/>
                <a:ea typeface="ＭＳ Ｐゴシック" charset="0"/>
                <a:cs typeface="ＭＳ Ｐゴシック" charset="0"/>
              </a:rPr>
              <a:t>Visser</a:t>
            </a:r>
            <a:r>
              <a:rPr lang="en-US" sz="1200" b="0" i="0" u="none" strike="noStrike" kern="1200" baseline="0" dirty="0" smtClean="0">
                <a:solidFill>
                  <a:schemeClr val="tx1"/>
                </a:solidFill>
                <a:latin typeface="+mn-lt"/>
                <a:ea typeface="ＭＳ Ｐゴシック" charset="0"/>
                <a:cs typeface="ＭＳ Ｐゴシック" charset="0"/>
              </a:rPr>
              <a:t> et al.,</a:t>
            </a:r>
          </a:p>
          <a:p>
            <a:r>
              <a:rPr lang="en-US" sz="1200" b="0" i="0" u="none" strike="noStrike" kern="1200" baseline="0" dirty="0" smtClean="0">
                <a:solidFill>
                  <a:schemeClr val="tx1"/>
                </a:solidFill>
                <a:latin typeface="+mn-lt"/>
                <a:ea typeface="ＭＳ Ｐゴシック" charset="0"/>
                <a:cs typeface="ＭＳ Ｐゴシック" charset="0"/>
              </a:rPr>
              <a:t>2008a), data never before employed in studies </a:t>
            </a:r>
            <a:r>
              <a:rPr lang="en-US" sz="1200" b="0" i="0" u="none" strike="noStrike" kern="1200" baseline="0" dirty="0" err="1" smtClean="0">
                <a:solidFill>
                  <a:schemeClr val="tx1"/>
                </a:solidFill>
                <a:latin typeface="+mn-lt"/>
                <a:ea typeface="ＭＳ Ｐゴシック" charset="0"/>
                <a:cs typeface="ＭＳ Ｐゴシック" charset="0"/>
              </a:rPr>
              <a:t>ofmantle</a:t>
            </a:r>
            <a:r>
              <a:rPr lang="en-US" sz="1200" b="0" i="0" u="none" strike="noStrike" kern="1200" baseline="0" dirty="0" smtClean="0">
                <a:solidFill>
                  <a:schemeClr val="tx1"/>
                </a:solidFill>
                <a:latin typeface="+mn-lt"/>
                <a:ea typeface="ＭＳ Ｐゴシック" charset="0"/>
                <a:cs typeface="ＭＳ Ｐゴシック" charset="0"/>
              </a:rPr>
              <a:t> discontinuities.</a:t>
            </a:r>
          </a:p>
          <a:p>
            <a:r>
              <a:rPr lang="en-US" sz="1200" b="0" i="0" u="none" strike="noStrike" kern="1200" baseline="0" dirty="0" smtClean="0">
                <a:solidFill>
                  <a:schemeClr val="tx1"/>
                </a:solidFill>
                <a:latin typeface="+mn-lt"/>
                <a:ea typeface="ＭＳ Ｐゴシック" charset="0"/>
                <a:cs typeface="ＭＳ Ｐゴシック" charset="0"/>
              </a:rPr>
              <a:t>As opposed to fundamental mode surface waves that are mostly</a:t>
            </a:r>
          </a:p>
          <a:p>
            <a:r>
              <a:rPr lang="en-US" sz="1200" b="0" i="0" u="none" strike="noStrike" kern="1200" baseline="0" dirty="0" smtClean="0">
                <a:solidFill>
                  <a:schemeClr val="tx1"/>
                </a:solidFill>
                <a:latin typeface="+mn-lt"/>
                <a:ea typeface="ＭＳ Ｐゴシック" charset="0"/>
                <a:cs typeface="ＭＳ Ｐゴシック" charset="0"/>
              </a:rPr>
              <a:t>sensitive to the upper 200 km, sensitivities of higher mode surface</a:t>
            </a:r>
          </a:p>
          <a:p>
            <a:r>
              <a:rPr lang="en-US" sz="1200" b="0" i="0" u="none" strike="noStrike" kern="1200" baseline="0" dirty="0" smtClean="0">
                <a:solidFill>
                  <a:schemeClr val="tx1"/>
                </a:solidFill>
                <a:latin typeface="+mn-lt"/>
                <a:ea typeface="ＭＳ Ｐゴシック" charset="0"/>
                <a:cs typeface="ＭＳ Ｐゴシック" charset="0"/>
              </a:rPr>
              <a:t>waves extend well into the lower mantle and make them especially</a:t>
            </a:r>
          </a:p>
          <a:p>
            <a:r>
              <a:rPr lang="en-US" sz="1200" b="0" i="0" u="none" strike="noStrike" kern="1200" baseline="0" dirty="0" smtClean="0">
                <a:solidFill>
                  <a:schemeClr val="tx1"/>
                </a:solidFill>
                <a:latin typeface="+mn-lt"/>
                <a:ea typeface="ＭＳ Ｐゴシック" charset="0"/>
                <a:cs typeface="ＭＳ Ｐゴシック" charset="0"/>
              </a:rPr>
              <a:t>suitable for mantle tomography (e.g. </a:t>
            </a:r>
            <a:r>
              <a:rPr lang="en-US" sz="1200" b="0" i="0" u="none" strike="noStrike" kern="1200" baseline="0" dirty="0" err="1" smtClean="0">
                <a:solidFill>
                  <a:schemeClr val="tx1"/>
                </a:solidFill>
                <a:latin typeface="+mn-lt"/>
                <a:ea typeface="ＭＳ Ｐゴシック" charset="0"/>
                <a:cs typeface="ＭＳ Ｐゴシック" charset="0"/>
              </a:rPr>
              <a:t>Ritsema</a:t>
            </a:r>
            <a:r>
              <a:rPr lang="en-US" sz="1200" b="0" i="0" u="none" strike="noStrike" kern="1200" baseline="0" dirty="0" smtClean="0">
                <a:solidFill>
                  <a:schemeClr val="tx1"/>
                </a:solidFill>
                <a:latin typeface="+mn-lt"/>
                <a:ea typeface="ＭＳ Ｐゴシック" charset="0"/>
                <a:cs typeface="ＭＳ Ｐゴシック" charset="0"/>
              </a:rPr>
              <a:t> et al., 2004; </a:t>
            </a:r>
            <a:r>
              <a:rPr lang="en-US" sz="1200" b="0" i="0" u="none" strike="noStrike" kern="1200" baseline="0" dirty="0" err="1" smtClean="0">
                <a:solidFill>
                  <a:schemeClr val="tx1"/>
                </a:solidFill>
                <a:latin typeface="+mn-lt"/>
                <a:ea typeface="ＭＳ Ｐゴシック" charset="0"/>
                <a:cs typeface="ＭＳ Ｐゴシック" charset="0"/>
              </a:rPr>
              <a:t>Visser</a:t>
            </a:r>
            <a:r>
              <a:rPr lang="en-US" sz="1200" b="0" i="0" u="none" strike="noStrike" kern="1200" baseline="0" dirty="0" smtClean="0">
                <a:solidFill>
                  <a:schemeClr val="tx1"/>
                </a:solidFill>
                <a:latin typeface="+mn-lt"/>
                <a:ea typeface="ＭＳ Ｐゴシック" charset="0"/>
                <a:cs typeface="ＭＳ Ｐゴシック" charset="0"/>
              </a:rPr>
              <a:t> et al.,</a:t>
            </a:r>
          </a:p>
          <a:p>
            <a:r>
              <a:rPr lang="en-US" sz="1200" b="0" i="0" u="none" strike="noStrike" kern="1200" baseline="0" dirty="0" smtClean="0">
                <a:solidFill>
                  <a:schemeClr val="tx1"/>
                </a:solidFill>
                <a:latin typeface="+mn-lt"/>
                <a:ea typeface="ＭＳ Ｐゴシック" charset="0"/>
                <a:cs typeface="ＭＳ Ｐゴシック" charset="0"/>
              </a:rPr>
              <a:t>2008b). We inverted these measurements using a neural network</a:t>
            </a:r>
          </a:p>
          <a:p>
            <a:r>
              <a:rPr lang="en-US" sz="1200" b="0" i="0" u="none" strike="noStrike" kern="1200" baseline="0" dirty="0" smtClean="0">
                <a:solidFill>
                  <a:schemeClr val="tx1"/>
                </a:solidFill>
                <a:latin typeface="+mn-lt"/>
                <a:ea typeface="ＭＳ Ｐゴシック" charset="0"/>
                <a:cs typeface="ＭＳ Ｐゴシック" charset="0"/>
              </a:rPr>
              <a:t>approach to obtain full Bayesian posterior probability density functions</a:t>
            </a:r>
          </a:p>
          <a:p>
            <a:r>
              <a:rPr lang="en-US" sz="1200" b="0" i="0" u="none" strike="noStrike" kern="1200" baseline="0" dirty="0" smtClean="0">
                <a:solidFill>
                  <a:schemeClr val="tx1"/>
                </a:solidFill>
                <a:latin typeface="+mn-lt"/>
                <a:ea typeface="ＭＳ Ｐゴシック" charset="0"/>
                <a:cs typeface="ＭＳ Ｐゴシック" charset="0"/>
              </a:rPr>
              <a:t>(</a:t>
            </a:r>
            <a:r>
              <a:rPr lang="en-US" sz="1200" b="0" i="0" u="none" strike="noStrike" kern="1200" baseline="0" dirty="0" err="1" smtClean="0">
                <a:solidFill>
                  <a:schemeClr val="tx1"/>
                </a:solidFill>
                <a:latin typeface="+mn-lt"/>
                <a:ea typeface="ＭＳ Ｐゴシック" charset="0"/>
                <a:cs typeface="ＭＳ Ｐゴシック" charset="0"/>
              </a:rPr>
              <a:t>pdfs</a:t>
            </a:r>
            <a:r>
              <a:rPr lang="en-US" sz="1200" b="0" i="0" u="none" strike="noStrike" kern="1200" baseline="0" dirty="0" smtClean="0">
                <a:solidFill>
                  <a:schemeClr val="tx1"/>
                </a:solidFill>
                <a:latin typeface="+mn-lt"/>
                <a:ea typeface="ＭＳ Ｐゴシック" charset="0"/>
                <a:cs typeface="ＭＳ Ｐゴシック" charset="0"/>
              </a:rPr>
              <a:t>) for the depth of the 400- and 660-km discontinuities, the</a:t>
            </a:r>
          </a:p>
          <a:p>
            <a:r>
              <a:rPr lang="en-US" sz="1200" b="0" i="0" u="none" strike="noStrike" kern="1200" baseline="0" dirty="0" smtClean="0">
                <a:solidFill>
                  <a:schemeClr val="tx1"/>
                </a:solidFill>
                <a:latin typeface="+mn-lt"/>
                <a:ea typeface="ＭＳ Ｐゴシック" charset="0"/>
                <a:cs typeface="ＭＳ Ｐゴシック" charset="0"/>
              </a:rPr>
              <a:t>transition zone thickness, </a:t>
            </a:r>
            <a:r>
              <a:rPr lang="en-US" sz="1200" b="0" i="0" u="none" strike="noStrike" kern="1200" baseline="0" dirty="0" err="1" smtClean="0">
                <a:solidFill>
                  <a:schemeClr val="tx1"/>
                </a:solidFill>
                <a:latin typeface="+mn-lt"/>
                <a:ea typeface="ＭＳ Ｐゴシック" charset="0"/>
                <a:cs typeface="ＭＳ Ｐゴシック" charset="0"/>
              </a:rPr>
              <a:t>aswell</a:t>
            </a:r>
            <a:r>
              <a:rPr lang="en-US" sz="1200" b="0" i="0" u="none" strike="noStrike" kern="1200" baseline="0" dirty="0" smtClean="0">
                <a:solidFill>
                  <a:schemeClr val="tx1"/>
                </a:solidFill>
                <a:latin typeface="+mn-lt"/>
                <a:ea typeface="ＭＳ Ｐゴシック" charset="0"/>
                <a:cs typeface="ＭＳ Ｐゴシック" charset="0"/>
              </a:rPr>
              <a:t> as S-wave velocity, averaged over three</a:t>
            </a:r>
          </a:p>
          <a:p>
            <a:r>
              <a:rPr lang="en-US" sz="1200" b="0" i="0" u="none" strike="noStrike" kern="1200" baseline="0" dirty="0" smtClean="0">
                <a:solidFill>
                  <a:schemeClr val="tx1"/>
                </a:solidFill>
                <a:latin typeface="+mn-lt"/>
                <a:ea typeface="ＭＳ Ｐゴシック" charset="0"/>
                <a:cs typeface="ＭＳ Ｐゴシック" charset="0"/>
              </a:rPr>
              <a:t>different depth ranges in the upper mantle.</a:t>
            </a: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Meier  lots of higher modes plus Monte Carlo &amp; non linear inversion  FIGURE 4</a:t>
            </a:r>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46</a:t>
            </a:fld>
            <a:endParaRPr lang="en-US"/>
          </a:p>
        </p:txBody>
      </p:sp>
    </p:spTree>
    <p:extLst>
      <p:ext uri="{BB962C8B-B14F-4D97-AF65-F5344CB8AC3E}">
        <p14:creationId xmlns:p14="http://schemas.microsoft.com/office/powerpoint/2010/main" val="34713632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Meier. FIGURE 5. </a:t>
            </a:r>
            <a:r>
              <a:rPr lang="en-US" sz="1200" b="0" i="0" u="none" strike="noStrike" kern="1200" baseline="0" dirty="0" smtClean="0">
                <a:solidFill>
                  <a:schemeClr val="tx1"/>
                </a:solidFill>
                <a:latin typeface="+mn-lt"/>
                <a:ea typeface="ＭＳ Ｐゴシック" charset="0"/>
                <a:cs typeface="ＭＳ Ｐゴシック" charset="0"/>
              </a:rPr>
              <a:t>Globally we find a positive correlation between our 660- and 400-km</a:t>
            </a:r>
          </a:p>
          <a:p>
            <a:r>
              <a:rPr lang="en-US" sz="1200" b="0" i="0" u="none" strike="noStrike" kern="1200" baseline="0" dirty="0" smtClean="0">
                <a:solidFill>
                  <a:schemeClr val="tx1"/>
                </a:solidFill>
                <a:latin typeface="+mn-lt"/>
                <a:ea typeface="ＭＳ Ｐゴシック" charset="0"/>
                <a:cs typeface="ＭＳ Ｐゴシック" charset="0"/>
              </a:rPr>
              <a:t>topography (Fig. 5B), indicating that not only thermal effects influence</a:t>
            </a:r>
          </a:p>
          <a:p>
            <a:r>
              <a:rPr lang="en-US" sz="1200" b="0" i="0" u="none" strike="noStrike" kern="1200" baseline="0" dirty="0" smtClean="0">
                <a:solidFill>
                  <a:schemeClr val="tx1"/>
                </a:solidFill>
                <a:latin typeface="+mn-lt"/>
                <a:ea typeface="ＭＳ Ｐゴシック" charset="0"/>
                <a:cs typeface="ＭＳ Ｐゴシック" charset="0"/>
              </a:rPr>
              <a:t>the discontinuity topography. In specific areas, such as near the</a:t>
            </a:r>
          </a:p>
          <a:p>
            <a:r>
              <a:rPr lang="en-US" sz="1200" b="0" i="0" u="none" strike="noStrike" kern="1200" baseline="0" dirty="0" err="1" smtClean="0">
                <a:solidFill>
                  <a:schemeClr val="tx1"/>
                </a:solidFill>
                <a:latin typeface="+mn-lt"/>
                <a:ea typeface="ＭＳ Ｐゴシック" charset="0"/>
                <a:cs typeface="ＭＳ Ｐゴシック" charset="0"/>
              </a:rPr>
              <a:t>subduction</a:t>
            </a:r>
            <a:r>
              <a:rPr lang="en-US" sz="1200" b="0" i="0" u="none" strike="noStrike" kern="1200" baseline="0" dirty="0" smtClean="0">
                <a:solidFill>
                  <a:schemeClr val="tx1"/>
                </a:solidFill>
                <a:latin typeface="+mn-lt"/>
                <a:ea typeface="ＭＳ Ｐゴシック" charset="0"/>
                <a:cs typeface="ＭＳ Ｐゴシック" charset="0"/>
              </a:rPr>
              <a:t> zones in eastern Asia and underneath South America we</a:t>
            </a:r>
          </a:p>
          <a:p>
            <a:r>
              <a:rPr lang="en-US" sz="1200" b="0" i="0" u="none" strike="noStrike" kern="1200" baseline="0" dirty="0" smtClean="0">
                <a:solidFill>
                  <a:schemeClr val="tx1"/>
                </a:solidFill>
                <a:latin typeface="+mn-lt"/>
                <a:ea typeface="ＭＳ Ｐゴシック" charset="0"/>
                <a:cs typeface="ＭＳ Ｐゴシック" charset="0"/>
              </a:rPr>
              <a:t>observe a depression in both the 660-, and the 400-kmtopography. Over</a:t>
            </a:r>
          </a:p>
          <a:p>
            <a:r>
              <a:rPr lang="en-US" sz="1200" b="0" i="0" u="none" strike="noStrike" kern="1200" baseline="0" dirty="0" smtClean="0">
                <a:solidFill>
                  <a:schemeClr val="tx1"/>
                </a:solidFill>
                <a:latin typeface="+mn-lt"/>
                <a:ea typeface="ＭＳ Ｐゴシック" charset="0"/>
                <a:cs typeface="ＭＳ Ｐゴシック" charset="0"/>
              </a:rPr>
              <a:t>large parts of the Pacific ocean on the other </a:t>
            </a:r>
            <a:r>
              <a:rPr lang="en-US" sz="1200" b="0" i="0" u="none" strike="noStrike" kern="1200" baseline="0" dirty="0" err="1" smtClean="0">
                <a:solidFill>
                  <a:schemeClr val="tx1"/>
                </a:solidFill>
                <a:latin typeface="+mn-lt"/>
                <a:ea typeface="ＭＳ Ｐゴシック" charset="0"/>
                <a:cs typeface="ＭＳ Ｐゴシック" charset="0"/>
              </a:rPr>
              <a:t>handwe</a:t>
            </a:r>
            <a:r>
              <a:rPr lang="en-US" sz="1200" b="0" i="0" u="none" strike="noStrike" kern="1200" baseline="0" dirty="0" smtClean="0">
                <a:solidFill>
                  <a:schemeClr val="tx1"/>
                </a:solidFill>
                <a:latin typeface="+mn-lt"/>
                <a:ea typeface="ＭＳ Ｐゴシック" charset="0"/>
                <a:cs typeface="ＭＳ Ｐゴシック" charset="0"/>
              </a:rPr>
              <a:t> observe an uplift in</a:t>
            </a:r>
          </a:p>
          <a:p>
            <a:r>
              <a:rPr lang="en-US" sz="1200" b="0" i="0" u="none" strike="noStrike" kern="1200" baseline="0" dirty="0" smtClean="0">
                <a:solidFill>
                  <a:schemeClr val="tx1"/>
                </a:solidFill>
                <a:latin typeface="+mn-lt"/>
                <a:ea typeface="ＭＳ Ｐゴシック" charset="0"/>
                <a:cs typeface="ＭＳ Ｐゴシック" charset="0"/>
              </a:rPr>
              <a:t>both the 660- and the 400-km topography. A similar observation was</a:t>
            </a:r>
          </a:p>
          <a:p>
            <a:r>
              <a:rPr lang="en-US" sz="1200" b="0" i="0" u="none" strike="noStrike" kern="1200" baseline="0" dirty="0" smtClean="0">
                <a:solidFill>
                  <a:schemeClr val="tx1"/>
                </a:solidFill>
                <a:latin typeface="+mn-lt"/>
                <a:ea typeface="ＭＳ Ｐゴシック" charset="0"/>
                <a:cs typeface="ＭＳ Ｐゴシック" charset="0"/>
              </a:rPr>
              <a:t>made beneath South America, where a depression in both the 400- and</a:t>
            </a:r>
          </a:p>
          <a:p>
            <a:r>
              <a:rPr lang="en-US" sz="1200" b="0" i="0" u="none" strike="noStrike" kern="1200" baseline="0" dirty="0" smtClean="0">
                <a:solidFill>
                  <a:schemeClr val="tx1"/>
                </a:solidFill>
                <a:latin typeface="+mn-lt"/>
                <a:ea typeface="ＭＳ Ｐゴシック" charset="0"/>
                <a:cs typeface="ＭＳ Ｐゴシック" charset="0"/>
              </a:rPr>
              <a:t>660-km topography has been reported</a:t>
            </a:r>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47</a:t>
            </a:fld>
            <a:endParaRPr lang="en-US"/>
          </a:p>
        </p:txBody>
      </p:sp>
    </p:spTree>
    <p:extLst>
      <p:ext uri="{BB962C8B-B14F-4D97-AF65-F5344CB8AC3E}">
        <p14:creationId xmlns:p14="http://schemas.microsoft.com/office/powerpoint/2010/main" val="39610952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Meier</a:t>
            </a:r>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48</a:t>
            </a:fld>
            <a:endParaRPr lang="en-US"/>
          </a:p>
        </p:txBody>
      </p:sp>
    </p:spTree>
    <p:extLst>
      <p:ext uri="{BB962C8B-B14F-4D97-AF65-F5344CB8AC3E}">
        <p14:creationId xmlns:p14="http://schemas.microsoft.com/office/powerpoint/2010/main" val="35462409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ＭＳ Ｐゴシック" charset="0"/>
                <a:cs typeface="ＭＳ Ｐゴシック" charset="0"/>
              </a:rPr>
              <a:t>U. Meier et al. / Earth and Planetary Science Letters 282 (2009) 91</a:t>
            </a:r>
            <a:r>
              <a:rPr lang="en-US" sz="1200" b="1" i="0" u="none" strike="noStrike" kern="1200" baseline="0" dirty="0" smtClean="0">
                <a:solidFill>
                  <a:schemeClr val="tx1"/>
                </a:solidFill>
                <a:latin typeface="+mn-lt"/>
                <a:ea typeface="ＭＳ Ｐゴシック" charset="0"/>
                <a:cs typeface="ＭＳ Ｐゴシック" charset="0"/>
              </a:rPr>
              <a:t>–</a:t>
            </a:r>
            <a:r>
              <a:rPr lang="en-US" sz="1200" b="0" i="0" u="none" strike="noStrike" kern="1200" baseline="0" dirty="0" smtClean="0">
                <a:solidFill>
                  <a:schemeClr val="tx1"/>
                </a:solidFill>
                <a:latin typeface="+mn-lt"/>
                <a:ea typeface="ＭＳ Ｐゴシック" charset="0"/>
                <a:cs typeface="ＭＳ Ｐゴシック" charset="0"/>
              </a:rPr>
              <a:t>101</a:t>
            </a:r>
          </a:p>
          <a:p>
            <a:r>
              <a:rPr lang="en-US" dirty="0" smtClean="0"/>
              <a:t>Meier FIGURE 5 &amp; 9.  Inferred temperatures near</a:t>
            </a:r>
            <a:r>
              <a:rPr lang="en-US" baseline="0" dirty="0" smtClean="0"/>
              <a:t> </a:t>
            </a:r>
            <a:r>
              <a:rPr lang="en-US" baseline="0" dirty="0" err="1" smtClean="0"/>
              <a:t>midocean</a:t>
            </a:r>
            <a:r>
              <a:rPr lang="en-US" baseline="0" dirty="0" smtClean="0"/>
              <a:t> ridges in the </a:t>
            </a:r>
            <a:r>
              <a:rPr lang="en-US" baseline="0" dirty="0" err="1" smtClean="0"/>
              <a:t>C.Atlantic</a:t>
            </a:r>
            <a:r>
              <a:rPr lang="en-US" baseline="0" dirty="0" smtClean="0"/>
              <a:t>, far S. Atlantic, N.EPR, the Indian ocean ridge system and under BAB are cold, some 50-100 Coder than most </a:t>
            </a:r>
            <a:r>
              <a:rPr lang="en-US" baseline="0" dirty="0" err="1" smtClean="0"/>
              <a:t>midplate</a:t>
            </a:r>
            <a:r>
              <a:rPr lang="en-US" baseline="0" dirty="0" smtClean="0"/>
              <a:t> locations</a:t>
            </a:r>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49</a:t>
            </a:fld>
            <a:endParaRPr lang="en-US"/>
          </a:p>
        </p:txBody>
      </p:sp>
    </p:spTree>
    <p:extLst>
      <p:ext uri="{BB962C8B-B14F-4D97-AF65-F5344CB8AC3E}">
        <p14:creationId xmlns:p14="http://schemas.microsoft.com/office/powerpoint/2010/main" val="3909377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45E10AF-908D-6B43-9663-35AD99B5F37C}" type="slidenum">
              <a:rPr lang="en-US" sz="1200"/>
              <a:pPr/>
              <a:t>5</a:t>
            </a:fld>
            <a:endParaRPr lang="en-US" sz="1200"/>
          </a:p>
        </p:txBody>
      </p:sp>
      <p:sp>
        <p:nvSpPr>
          <p:cNvPr id="1976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3485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20D72E51-615E-3B4D-B855-3799C0A58E8D}" type="slidenum">
              <a:rPr lang="en-US" sz="1200"/>
              <a:pPr eaLnBrk="1" fontAlgn="base" hangingPunct="1">
                <a:spcBef>
                  <a:spcPct val="0"/>
                </a:spcBef>
                <a:spcAft>
                  <a:spcPct val="0"/>
                </a:spcAft>
              </a:pPr>
              <a:t>50</a:t>
            </a:fld>
            <a:endParaRPr lang="en-US" sz="1200"/>
          </a:p>
        </p:txBody>
      </p:sp>
      <p:sp>
        <p:nvSpPr>
          <p:cNvPr id="51202"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1203"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20D72E51-615E-3B4D-B855-3799C0A58E8D}" type="slidenum">
              <a:rPr lang="en-US" sz="1200"/>
              <a:pPr eaLnBrk="1" fontAlgn="base" hangingPunct="1">
                <a:spcBef>
                  <a:spcPct val="0"/>
                </a:spcBef>
                <a:spcAft>
                  <a:spcPct val="0"/>
                </a:spcAft>
              </a:pPr>
              <a:t>51</a:t>
            </a:fld>
            <a:endParaRPr lang="en-US" sz="1200"/>
          </a:p>
        </p:txBody>
      </p:sp>
      <p:sp>
        <p:nvSpPr>
          <p:cNvPr id="51202"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1203"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ＭＳ Ｐゴシック" charset="0"/>
                <a:cs typeface="ＭＳ Ｐゴシック" charset="0"/>
              </a:rPr>
              <a:t> The observation of low-velocity zones beneath</a:t>
            </a:r>
          </a:p>
          <a:p>
            <a:r>
              <a:rPr lang="en-US" sz="1200" b="0" i="0" u="none" strike="noStrike" kern="1200" baseline="0" dirty="0" err="1" smtClean="0">
                <a:solidFill>
                  <a:schemeClr val="tx1"/>
                </a:solidFill>
                <a:latin typeface="+mn-lt"/>
                <a:ea typeface="ＭＳ Ｐゴシック" charset="0"/>
                <a:cs typeface="ＭＳ Ｐゴシック" charset="0"/>
              </a:rPr>
              <a:t>cratonic</a:t>
            </a:r>
            <a:r>
              <a:rPr lang="en-US" sz="1200" b="0" i="0" u="none" strike="noStrike" kern="1200" baseline="0" dirty="0" smtClean="0">
                <a:solidFill>
                  <a:schemeClr val="tx1"/>
                </a:solidFill>
                <a:latin typeface="+mn-lt"/>
                <a:ea typeface="ＭＳ Ｐゴシック" charset="0"/>
                <a:cs typeface="ＭＳ Ｐゴシック" charset="0"/>
              </a:rPr>
              <a:t> lithosphere is not uncommon. Seismic tomography</a:t>
            </a:r>
          </a:p>
          <a:p>
            <a:r>
              <a:rPr lang="en-US" sz="1200" b="0" i="0" u="none" strike="noStrike" kern="1200" baseline="0" dirty="0" smtClean="0">
                <a:solidFill>
                  <a:schemeClr val="tx1"/>
                </a:solidFill>
                <a:latin typeface="+mn-lt"/>
                <a:ea typeface="ＭＳ Ｐゴシック" charset="0"/>
                <a:cs typeface="ＭＳ Ｐゴシック" charset="0"/>
              </a:rPr>
              <a:t>studies for the </a:t>
            </a:r>
            <a:r>
              <a:rPr lang="en-US" sz="1200" b="0" i="0" u="none" strike="noStrike" kern="1200" baseline="0" dirty="0" err="1" smtClean="0">
                <a:solidFill>
                  <a:schemeClr val="tx1"/>
                </a:solidFill>
                <a:latin typeface="+mn-lt"/>
                <a:ea typeface="ＭＳ Ｐゴシック" charset="0"/>
                <a:cs typeface="ＭＳ Ｐゴシック" charset="0"/>
              </a:rPr>
              <a:t>Kaapvaal</a:t>
            </a:r>
            <a:r>
              <a:rPr lang="en-US" sz="1200" b="0" i="0" u="none" strike="noStrike" kern="1200" baseline="0" dirty="0" smtClean="0">
                <a:solidFill>
                  <a:schemeClr val="tx1"/>
                </a:solidFill>
                <a:latin typeface="+mn-lt"/>
                <a:ea typeface="ＭＳ Ｐゴシック" charset="0"/>
                <a:cs typeface="ＭＳ Ｐゴシック" charset="0"/>
              </a:rPr>
              <a:t> </a:t>
            </a:r>
            <a:r>
              <a:rPr lang="en-US" sz="1200" b="0" i="0" u="none" strike="noStrike" kern="1200" baseline="0" dirty="0" err="1" smtClean="0">
                <a:solidFill>
                  <a:schemeClr val="tx1"/>
                </a:solidFill>
                <a:latin typeface="+mn-lt"/>
                <a:ea typeface="ＭＳ Ｐゴシック" charset="0"/>
                <a:cs typeface="ＭＳ Ｐゴシック" charset="0"/>
              </a:rPr>
              <a:t>craton</a:t>
            </a:r>
            <a:r>
              <a:rPr lang="en-US" sz="1200" b="0" i="0" u="none" strike="noStrike" kern="1200" baseline="0" dirty="0" smtClean="0">
                <a:solidFill>
                  <a:schemeClr val="tx1"/>
                </a:solidFill>
                <a:latin typeface="+mn-lt"/>
                <a:ea typeface="ＭＳ Ｐゴシック" charset="0"/>
                <a:cs typeface="ＭＳ Ｐゴシック" charset="0"/>
              </a:rPr>
              <a:t> [Green et al. , 1992;</a:t>
            </a:r>
          </a:p>
          <a:p>
            <a:r>
              <a:rPr lang="en-US" sz="1200" b="0" i="0" u="none" strike="noStrike" kern="1200" baseline="0" dirty="0" err="1" smtClean="0">
                <a:solidFill>
                  <a:schemeClr val="tx1"/>
                </a:solidFill>
                <a:latin typeface="+mn-lt"/>
                <a:ea typeface="ＭＳ Ｐゴシック" charset="0"/>
                <a:cs typeface="ＭＳ Ｐゴシック" charset="0"/>
              </a:rPr>
              <a:t>Cichowicz</a:t>
            </a:r>
            <a:r>
              <a:rPr lang="en-US" sz="1200" b="0" i="0" u="none" strike="noStrike" kern="1200" baseline="0" dirty="0" smtClean="0">
                <a:solidFill>
                  <a:schemeClr val="tx1"/>
                </a:solidFill>
                <a:latin typeface="+mn-lt"/>
                <a:ea typeface="ＭＳ Ｐゴシック" charset="0"/>
                <a:cs typeface="ＭＳ Ｐゴシック" charset="0"/>
              </a:rPr>
              <a:t> and Green , 1992; </a:t>
            </a:r>
            <a:r>
              <a:rPr lang="en-US" sz="1200" b="0" i="0" u="none" strike="noStrike" kern="1200" baseline="0" dirty="0" err="1" smtClean="0">
                <a:solidFill>
                  <a:schemeClr val="tx1"/>
                </a:solidFill>
                <a:latin typeface="+mn-lt"/>
                <a:ea typeface="ＭＳ Ｐゴシック" charset="0"/>
                <a:cs typeface="ＭＳ Ｐゴシック" charset="0"/>
              </a:rPr>
              <a:t>Freybourger</a:t>
            </a:r>
            <a:r>
              <a:rPr lang="en-US" sz="1200" b="0" i="0" u="none" strike="noStrike" kern="1200" baseline="0" dirty="0" smtClean="0">
                <a:solidFill>
                  <a:schemeClr val="tx1"/>
                </a:solidFill>
                <a:latin typeface="+mn-lt"/>
                <a:ea typeface="ＭＳ Ｐゴシック" charset="0"/>
                <a:cs typeface="ＭＳ Ｐゴシック" charset="0"/>
              </a:rPr>
              <a:t> et al. , 2001;</a:t>
            </a:r>
          </a:p>
          <a:p>
            <a:r>
              <a:rPr lang="en-US" sz="1200" b="0" i="0" u="none" strike="noStrike" kern="1200" baseline="0" dirty="0" err="1" smtClean="0">
                <a:solidFill>
                  <a:schemeClr val="tx1"/>
                </a:solidFill>
                <a:latin typeface="+mn-lt"/>
                <a:ea typeface="ＭＳ Ｐゴシック" charset="0"/>
                <a:cs typeface="ＭＳ Ｐゴシック" charset="0"/>
              </a:rPr>
              <a:t>Saltzer</a:t>
            </a:r>
            <a:r>
              <a:rPr lang="en-US" sz="1200" b="0" i="0" u="none" strike="noStrike" kern="1200" baseline="0" dirty="0" smtClean="0">
                <a:solidFill>
                  <a:schemeClr val="tx1"/>
                </a:solidFill>
                <a:latin typeface="+mn-lt"/>
                <a:ea typeface="ＭＳ Ｐゴシック" charset="0"/>
                <a:cs typeface="ＭＳ Ｐゴシック" charset="0"/>
              </a:rPr>
              <a:t> , 2002], the Canadian Shield [Grand and </a:t>
            </a:r>
            <a:r>
              <a:rPr lang="en-US" sz="1200" b="0" i="0" u="none" strike="noStrike" kern="1200" baseline="0" dirty="0" err="1" smtClean="0">
                <a:solidFill>
                  <a:schemeClr val="tx1"/>
                </a:solidFill>
                <a:latin typeface="+mn-lt"/>
                <a:ea typeface="ＭＳ Ｐゴシック" charset="0"/>
                <a:cs typeface="ＭＳ Ｐゴシック" charset="0"/>
              </a:rPr>
              <a:t>Helmberger</a:t>
            </a:r>
            <a:r>
              <a:rPr lang="en-US" sz="1200" b="0" i="0" u="none" strike="noStrike" kern="1200" baseline="0" dirty="0" smtClean="0">
                <a:solidFill>
                  <a:schemeClr val="tx1"/>
                </a:solidFill>
                <a:latin typeface="+mn-lt"/>
                <a:ea typeface="ＭＳ Ｐゴシック" charset="0"/>
                <a:cs typeface="ＭＳ Ｐゴシック" charset="0"/>
              </a:rPr>
              <a:t> ,</a:t>
            </a:r>
          </a:p>
          <a:p>
            <a:r>
              <a:rPr lang="en-US" sz="1200" b="0" i="0" u="none" strike="noStrike" kern="1200" baseline="0" dirty="0" smtClean="0">
                <a:solidFill>
                  <a:schemeClr val="tx1"/>
                </a:solidFill>
                <a:latin typeface="+mn-lt"/>
                <a:ea typeface="ＭＳ Ｐゴシック" charset="0"/>
                <a:cs typeface="ＭＳ Ｐゴシック" charset="0"/>
              </a:rPr>
              <a:t>1984], and the Australian shield [Simons et al. , 1999]</a:t>
            </a:r>
          </a:p>
          <a:p>
            <a:r>
              <a:rPr lang="en-US" sz="1200" b="0" i="0" u="none" strike="noStrike" kern="1200" baseline="0" dirty="0" smtClean="0">
                <a:solidFill>
                  <a:schemeClr val="tx1"/>
                </a:solidFill>
                <a:latin typeface="+mn-lt"/>
                <a:ea typeface="ＭＳ Ｐゴシック" charset="0"/>
                <a:cs typeface="ＭＳ Ｐゴシック" charset="0"/>
              </a:rPr>
              <a:t>indicate negative gradients in the velocity profile associated</a:t>
            </a:r>
          </a:p>
          <a:p>
            <a:r>
              <a:rPr lang="en-US" sz="1200" b="0" i="0" u="none" strike="noStrike" kern="1200" baseline="0" dirty="0" smtClean="0">
                <a:solidFill>
                  <a:schemeClr val="tx1"/>
                </a:solidFill>
                <a:latin typeface="+mn-lt"/>
                <a:ea typeface="ＭＳ Ｐゴシック" charset="0"/>
                <a:cs typeface="ＭＳ Ｐゴシック" charset="0"/>
              </a:rPr>
              <a:t>with the transition from high-velocity </a:t>
            </a:r>
            <a:r>
              <a:rPr lang="en-US" sz="1200" b="0" i="0" u="none" strike="noStrike" kern="1200" baseline="0" dirty="0" err="1" smtClean="0">
                <a:solidFill>
                  <a:schemeClr val="tx1"/>
                </a:solidFill>
                <a:latin typeface="+mn-lt"/>
                <a:ea typeface="ＭＳ Ｐゴシック" charset="0"/>
                <a:cs typeface="ＭＳ Ｐゴシック" charset="0"/>
              </a:rPr>
              <a:t>cratonic</a:t>
            </a:r>
            <a:r>
              <a:rPr lang="en-US" sz="1200" b="0" i="0" u="none" strike="noStrike" kern="1200" baseline="0" dirty="0" smtClean="0">
                <a:solidFill>
                  <a:schemeClr val="tx1"/>
                </a:solidFill>
                <a:latin typeface="+mn-lt"/>
                <a:ea typeface="ＭＳ Ｐゴシック" charset="0"/>
                <a:cs typeface="ＭＳ Ｐゴシック" charset="0"/>
              </a:rPr>
              <a:t> lithosphere to</a:t>
            </a:r>
          </a:p>
          <a:p>
            <a:r>
              <a:rPr lang="en-US" sz="1200" b="0" i="0" u="none" strike="noStrike" kern="1200" baseline="0" dirty="0" smtClean="0">
                <a:solidFill>
                  <a:schemeClr val="tx1"/>
                </a:solidFill>
                <a:latin typeface="+mn-lt"/>
                <a:ea typeface="ＭＳ Ｐゴシック" charset="0"/>
                <a:cs typeface="ＭＳ Ｐゴシック" charset="0"/>
              </a:rPr>
              <a:t>global average mantle at greater depths. The low-velocity</a:t>
            </a:r>
          </a:p>
          <a:p>
            <a:r>
              <a:rPr lang="en-US" sz="1200" b="0" i="0" u="none" strike="noStrike" kern="1200" baseline="0" dirty="0" smtClean="0">
                <a:solidFill>
                  <a:schemeClr val="tx1"/>
                </a:solidFill>
                <a:latin typeface="+mn-lt"/>
                <a:ea typeface="ＭＳ Ｐゴシック" charset="0"/>
                <a:cs typeface="ＭＳ Ｐゴシック" charset="0"/>
              </a:rPr>
              <a:t>anomalies below these lithospheric roots, however, do</a:t>
            </a:r>
          </a:p>
          <a:p>
            <a:r>
              <a:rPr lang="en-US" sz="1200" b="0" i="0" u="none" strike="noStrike" kern="1200" baseline="0" dirty="0" smtClean="0">
                <a:solidFill>
                  <a:schemeClr val="tx1"/>
                </a:solidFill>
                <a:latin typeface="+mn-lt"/>
                <a:ea typeface="ＭＳ Ｐゴシック" charset="0"/>
                <a:cs typeface="ＭＳ Ｐゴシック" charset="0"/>
              </a:rPr>
              <a:t>not reach shear wave velocities below 4.4 km/s. By comparison,</a:t>
            </a:r>
          </a:p>
          <a:p>
            <a:r>
              <a:rPr lang="en-US" sz="1200" b="0" i="0" u="none" strike="noStrike" kern="1200" baseline="0" dirty="0" smtClean="0">
                <a:solidFill>
                  <a:schemeClr val="tx1"/>
                </a:solidFill>
                <a:latin typeface="+mn-lt"/>
                <a:ea typeface="ＭＳ Ｐゴシック" charset="0"/>
                <a:cs typeface="ＭＳ Ｐゴシック" charset="0"/>
              </a:rPr>
              <a:t>the dramatic excursion to b  = 4.20 ± 0.05 km/s</a:t>
            </a:r>
          </a:p>
          <a:p>
            <a:r>
              <a:rPr lang="en-US" sz="1200" b="0" i="0" u="none" strike="noStrike" kern="1200" baseline="0" dirty="0" smtClean="0">
                <a:solidFill>
                  <a:schemeClr val="tx1"/>
                </a:solidFill>
                <a:latin typeface="+mn-lt"/>
                <a:ea typeface="ＭＳ Ｐゴシック" charset="0"/>
                <a:cs typeface="ＭＳ Ｐゴシック" charset="0"/>
              </a:rPr>
              <a:t>at 200–250 km below the surface of the Tanzanian </a:t>
            </a:r>
            <a:r>
              <a:rPr lang="en-US" sz="1200" b="0" i="0" u="none" strike="noStrike" kern="1200" baseline="0" dirty="0" err="1" smtClean="0">
                <a:solidFill>
                  <a:schemeClr val="tx1"/>
                </a:solidFill>
                <a:latin typeface="+mn-lt"/>
                <a:ea typeface="ＭＳ Ｐゴシック" charset="0"/>
                <a:cs typeface="ＭＳ Ｐゴシック" charset="0"/>
              </a:rPr>
              <a:t>craton</a:t>
            </a:r>
            <a:endParaRPr lang="en-US" sz="1200" b="0" i="0" u="none" strike="noStrike" kern="1200" baseline="0" dirty="0" smtClean="0">
              <a:solidFill>
                <a:schemeClr val="tx1"/>
              </a:solidFill>
              <a:latin typeface="+mn-lt"/>
              <a:ea typeface="ＭＳ Ｐゴシック" charset="0"/>
              <a:cs typeface="ＭＳ Ｐゴシック" charset="0"/>
            </a:endParaRPr>
          </a:p>
          <a:p>
            <a:r>
              <a:rPr lang="en-US" sz="1200" b="0" i="0" u="none" strike="noStrike" kern="1200" baseline="0" dirty="0" smtClean="0">
                <a:solidFill>
                  <a:schemeClr val="tx1"/>
                </a:solidFill>
                <a:latin typeface="+mn-lt"/>
                <a:ea typeface="ＭＳ Ｐゴシック" charset="0"/>
                <a:cs typeface="ＭＳ Ｐゴシック" charset="0"/>
              </a:rPr>
              <a:t>is unique. These velocities are lower than velocities found</a:t>
            </a:r>
          </a:p>
          <a:p>
            <a:r>
              <a:rPr lang="en-US" sz="1200" b="0" i="0" u="none" strike="noStrike" kern="1200" baseline="0" dirty="0" smtClean="0">
                <a:solidFill>
                  <a:schemeClr val="tx1"/>
                </a:solidFill>
                <a:latin typeface="+mn-lt"/>
                <a:ea typeface="ＭＳ Ｐゴシック" charset="0"/>
                <a:cs typeface="ＭＳ Ｐゴシック" charset="0"/>
              </a:rPr>
              <a:t>at comparable depths beneath the East Pacific Rise spreading</a:t>
            </a:r>
          </a:p>
          <a:p>
            <a:r>
              <a:rPr lang="en-US" sz="1200" b="0" i="0" u="none" strike="noStrike" kern="1200" baseline="0" dirty="0" smtClean="0">
                <a:solidFill>
                  <a:schemeClr val="tx1"/>
                </a:solidFill>
                <a:latin typeface="+mn-lt"/>
                <a:ea typeface="ＭＳ Ｐゴシック" charset="0"/>
                <a:cs typeface="ＭＳ Ｐゴシック" charset="0"/>
              </a:rPr>
              <a:t>center [Nishimura and Forsyth , 1989] and require unusually</a:t>
            </a:r>
          </a:p>
          <a:p>
            <a:r>
              <a:rPr lang="en-US" sz="1200" b="0" i="0" u="none" strike="noStrike" kern="1200" baseline="0" dirty="0" smtClean="0">
                <a:solidFill>
                  <a:schemeClr val="tx1"/>
                </a:solidFill>
                <a:latin typeface="+mn-lt"/>
                <a:ea typeface="ＭＳ Ｐゴシック" charset="0"/>
                <a:cs typeface="ＭＳ Ｐゴシック" charset="0"/>
              </a:rPr>
              <a:t>high temperatures and perhaps partial melting that may</a:t>
            </a:r>
          </a:p>
          <a:p>
            <a:r>
              <a:rPr lang="en-US" sz="1200" b="0" i="0" u="none" strike="noStrike" kern="1200" baseline="0" dirty="0" smtClean="0">
                <a:solidFill>
                  <a:schemeClr val="tx1"/>
                </a:solidFill>
                <a:latin typeface="+mn-lt"/>
                <a:ea typeface="ＭＳ Ｐゴシック" charset="0"/>
                <a:cs typeface="ＭＳ Ｐゴシック" charset="0"/>
              </a:rPr>
              <a:t>be associated with the spreading of a mantle plume head.</a:t>
            </a:r>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52</a:t>
            </a:fld>
            <a:endParaRPr lang="en-US"/>
          </a:p>
        </p:txBody>
      </p:sp>
    </p:spTree>
    <p:extLst>
      <p:ext uri="{BB962C8B-B14F-4D97-AF65-F5344CB8AC3E}">
        <p14:creationId xmlns:p14="http://schemas.microsoft.com/office/powerpoint/2010/main" val="27748082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Nishimura and Forsyth</a:t>
            </a:r>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53</a:t>
            </a:fld>
            <a:endParaRPr lang="en-US"/>
          </a:p>
        </p:txBody>
      </p:sp>
    </p:spTree>
    <p:extLst>
      <p:ext uri="{BB962C8B-B14F-4D97-AF65-F5344CB8AC3E}">
        <p14:creationId xmlns:p14="http://schemas.microsoft.com/office/powerpoint/2010/main" val="1282842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D1B8A2-AE93-594E-9EBF-BF191A0746FE}" type="slidenum">
              <a:rPr lang="en-US"/>
              <a:pPr/>
              <a:t>54</a:t>
            </a:fld>
            <a:endParaRPr lang="en-US"/>
          </a:p>
        </p:txBody>
      </p:sp>
      <p:sp>
        <p:nvSpPr>
          <p:cNvPr id="19251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925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Fig. 3.ﾊThe evolution of closed system reservoirs. The </a:t>
            </a:r>
            <a:r>
              <a:rPr lang="en-US" baseline="30000"/>
              <a:t>3</a:t>
            </a:r>
            <a:r>
              <a:rPr lang="en-US"/>
              <a:t>He/</a:t>
            </a:r>
            <a:r>
              <a:rPr lang="en-US" baseline="30000"/>
              <a:t>4</a:t>
            </a:r>
            <a:r>
              <a:rPr lang="en-US"/>
              <a:t>He ratio in mantle material with a U concentration of 21ﾊppb that has been closed for U, Th, and He is shown over 4.4ﾊGa. Curves are drawn for the maximum (330</a:t>
            </a:r>
            <a:r>
              <a:rPr lang="en-US" i="1"/>
              <a:t>R</a:t>
            </a:r>
            <a:r>
              <a:rPr lang="en-US" baseline="-25000"/>
              <a:t>A</a:t>
            </a:r>
            <a:r>
              <a:rPr lang="en-US"/>
              <a:t>) and minimum (120</a:t>
            </a:r>
            <a:r>
              <a:rPr lang="en-US" i="1"/>
              <a:t>R</a:t>
            </a:r>
            <a:r>
              <a:rPr lang="en-US" baseline="-25000"/>
              <a:t>A</a:t>
            </a:r>
            <a:r>
              <a:rPr lang="en-US"/>
              <a:t>) starting ratios, and for present values for the highest OIB (50</a:t>
            </a:r>
            <a:r>
              <a:rPr lang="en-US" i="1"/>
              <a:t>R</a:t>
            </a:r>
            <a:r>
              <a:rPr lang="en-US" baseline="-25000"/>
              <a:t>A</a:t>
            </a:r>
            <a:r>
              <a:rPr lang="en-US"/>
              <a:t>) and the average MORB value (8</a:t>
            </a:r>
            <a:r>
              <a:rPr lang="en-US" i="1"/>
              <a:t>R</a:t>
            </a:r>
            <a:r>
              <a:rPr lang="en-US" baseline="-25000"/>
              <a:t>A</a:t>
            </a:r>
            <a:r>
              <a:rPr lang="en-US"/>
              <a:t>). The calculated concentrations of </a:t>
            </a:r>
            <a:r>
              <a:rPr lang="en-US" baseline="30000"/>
              <a:t>3</a:t>
            </a:r>
            <a:r>
              <a:rPr lang="en-US"/>
              <a:t>He for each curve are shown. The concentration of the reservoir ending in the more radiogenic composition of 8</a:t>
            </a:r>
            <a:r>
              <a:rPr lang="en-US" i="1"/>
              <a:t>R</a:t>
            </a:r>
            <a:r>
              <a:rPr lang="en-US" baseline="-25000"/>
              <a:t>A</a:t>
            </a:r>
            <a:r>
              <a:rPr lang="en-US"/>
              <a:t> is less sensitive to the starting </a:t>
            </a:r>
            <a:r>
              <a:rPr lang="en-US" baseline="30000"/>
              <a:t>3</a:t>
            </a:r>
            <a:r>
              <a:rPr lang="en-US"/>
              <a:t>He/</a:t>
            </a:r>
            <a:r>
              <a:rPr lang="en-US" baseline="30000"/>
              <a:t>4</a:t>
            </a:r>
            <a:r>
              <a:rPr lang="en-US"/>
              <a:t>He ratio.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D1B8A2-AE93-594E-9EBF-BF191A0746FE}" type="slidenum">
              <a:rPr lang="en-US"/>
              <a:pPr/>
              <a:t>55</a:t>
            </a:fld>
            <a:endParaRPr lang="en-US"/>
          </a:p>
        </p:txBody>
      </p:sp>
      <p:sp>
        <p:nvSpPr>
          <p:cNvPr id="19251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925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dirty="0"/>
              <a:t>Fig. </a:t>
            </a:r>
            <a:r>
              <a:rPr lang="en-US" dirty="0" smtClean="0"/>
              <a:t>3</a:t>
            </a:r>
            <a:r>
              <a:rPr lang="en-US" baseline="0" dirty="0" smtClean="0"/>
              <a:t> </a:t>
            </a:r>
            <a:r>
              <a:rPr lang="en-US" dirty="0" smtClean="0"/>
              <a:t>The </a:t>
            </a:r>
            <a:r>
              <a:rPr lang="en-US" dirty="0"/>
              <a:t>evolution of closed system reservoirs. The </a:t>
            </a:r>
            <a:r>
              <a:rPr lang="en-US" baseline="30000" dirty="0"/>
              <a:t>3</a:t>
            </a:r>
            <a:r>
              <a:rPr lang="en-US" dirty="0"/>
              <a:t>He/</a:t>
            </a:r>
            <a:r>
              <a:rPr lang="en-US" baseline="30000" dirty="0"/>
              <a:t>4</a:t>
            </a:r>
            <a:r>
              <a:rPr lang="en-US" dirty="0"/>
              <a:t>He ratio in mantle material with a U concentration of 21ﾊppb that has been closed for U, </a:t>
            </a:r>
            <a:r>
              <a:rPr lang="en-US" dirty="0" err="1"/>
              <a:t>Th</a:t>
            </a:r>
            <a:r>
              <a:rPr lang="en-US" dirty="0"/>
              <a:t>, and He is shown over 4.4ﾊGa. Curves are drawn for the maximum (330</a:t>
            </a:r>
            <a:r>
              <a:rPr lang="en-US" i="1" dirty="0"/>
              <a:t>R</a:t>
            </a:r>
            <a:r>
              <a:rPr lang="en-US" baseline="-25000" dirty="0"/>
              <a:t>A</a:t>
            </a:r>
            <a:r>
              <a:rPr lang="en-US" dirty="0"/>
              <a:t>) and minimum (120</a:t>
            </a:r>
            <a:r>
              <a:rPr lang="en-US" i="1" dirty="0"/>
              <a:t>R</a:t>
            </a:r>
            <a:r>
              <a:rPr lang="en-US" baseline="-25000" dirty="0"/>
              <a:t>A</a:t>
            </a:r>
            <a:r>
              <a:rPr lang="en-US" dirty="0"/>
              <a:t>) starting ratios, and for present values for the highest OIB (50</a:t>
            </a:r>
            <a:r>
              <a:rPr lang="en-US" i="1" dirty="0"/>
              <a:t>R</a:t>
            </a:r>
            <a:r>
              <a:rPr lang="en-US" baseline="-25000" dirty="0"/>
              <a:t>A</a:t>
            </a:r>
            <a:r>
              <a:rPr lang="en-US" dirty="0"/>
              <a:t>) and the average MORB value (8</a:t>
            </a:r>
            <a:r>
              <a:rPr lang="en-US" i="1" dirty="0"/>
              <a:t>R</a:t>
            </a:r>
            <a:r>
              <a:rPr lang="en-US" baseline="-25000" dirty="0"/>
              <a:t>A</a:t>
            </a:r>
            <a:r>
              <a:rPr lang="en-US" dirty="0"/>
              <a:t>). </a:t>
            </a:r>
            <a:r>
              <a:rPr lang="en-US" dirty="0" smtClean="0"/>
              <a:t>.  </a:t>
            </a:r>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Jaupert</a:t>
            </a:r>
            <a:r>
              <a:rPr lang="en-US" dirty="0" smtClean="0"/>
              <a:t>, Canadian Shield</a:t>
            </a:r>
          </a:p>
          <a:p>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63</a:t>
            </a:fld>
            <a:endParaRPr lang="en-US"/>
          </a:p>
        </p:txBody>
      </p:sp>
    </p:spTree>
    <p:extLst>
      <p:ext uri="{BB962C8B-B14F-4D97-AF65-F5344CB8AC3E}">
        <p14:creationId xmlns:p14="http://schemas.microsoft.com/office/powerpoint/2010/main" val="37104316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42DB6EF6-2BAC-9B4F-9637-BD2EE6DFCDBD}" type="slidenum">
              <a:rPr lang="en-US" sz="1200"/>
              <a:pPr eaLnBrk="1" fontAlgn="base" hangingPunct="1">
                <a:spcBef>
                  <a:spcPct val="0"/>
                </a:spcBef>
                <a:spcAft>
                  <a:spcPct val="0"/>
                </a:spcAft>
              </a:pPr>
              <a:t>64</a:t>
            </a:fld>
            <a:endParaRPr lang="en-US" sz="1200"/>
          </a:p>
        </p:txBody>
      </p:sp>
      <p:sp>
        <p:nvSpPr>
          <p:cNvPr id="5325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3251"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atin typeface="Calibri" charset="0"/>
              </a:rPr>
              <a:t>FIGURE 3. In McK&amp;B the lithosphere covers the whole depth interval in which the geotherm is conductive and includes the mechanical boundary layer, or plate, and the top part of what they refer to as the thermal boundary layer. The interior is adiabatic, implying absence of radiactive heating and secular cooling.</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42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http://www.ldeo.columbia.edu/~ekstrom/Projects/3D/S20A/S20A.html</a:t>
            </a:r>
          </a:p>
        </p:txBody>
      </p:sp>
      <p:sp>
        <p:nvSpPr>
          <p:cNvPr id="4" name="Slide Number Placeholder 3"/>
          <p:cNvSpPr>
            <a:spLocks noGrp="1"/>
          </p:cNvSpPr>
          <p:nvPr>
            <p:ph type="sldNum" sz="quarter" idx="5"/>
          </p:nvPr>
        </p:nvSpPr>
        <p:spPr/>
        <p:txBody>
          <a:bodyPr/>
          <a:lstStyle/>
          <a:p>
            <a:pPr>
              <a:defRPr/>
            </a:pPr>
            <a:fld id="{6729378F-0830-BE4E-80C4-A749637CB8E3}" type="slidenum">
              <a:rPr lang="en-US" smtClean="0"/>
              <a:pPr>
                <a:defRPr/>
              </a:pPr>
              <a:t>65</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52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4" name="Slide Number Placeholder 3"/>
          <p:cNvSpPr>
            <a:spLocks noGrp="1"/>
          </p:cNvSpPr>
          <p:nvPr>
            <p:ph type="sldNum" sz="quarter" idx="5"/>
          </p:nvPr>
        </p:nvSpPr>
        <p:spPr/>
        <p:txBody>
          <a:bodyPr/>
          <a:lstStyle/>
          <a:p>
            <a:pPr>
              <a:defRPr/>
            </a:pPr>
            <a:fld id="{1697C26C-4F82-0446-B0C6-B47B7ACE9C84}" type="slidenum">
              <a:rPr lang="en-US" smtClean="0"/>
              <a:pPr>
                <a:defRPr/>
              </a:pPr>
              <a:t>66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 Schematic </a:t>
            </a:r>
            <a:r>
              <a:rPr lang="en-US" dirty="0" err="1" smtClean="0"/>
              <a:t>geotherms</a:t>
            </a:r>
            <a:r>
              <a:rPr lang="en-US" dirty="0" smtClean="0"/>
              <a:t> for ambient </a:t>
            </a:r>
            <a:r>
              <a:rPr lang="en-US" dirty="0" err="1" smtClean="0"/>
              <a:t>midplate</a:t>
            </a:r>
            <a:r>
              <a:rPr lang="en-US" dirty="0" smtClean="0"/>
              <a:t> mantle and cold near-ridge </a:t>
            </a:r>
            <a:r>
              <a:rPr lang="en-US" dirty="0" err="1" smtClean="0"/>
              <a:t>upwellings</a:t>
            </a:r>
            <a:endParaRPr lang="en-US" dirty="0"/>
          </a:p>
        </p:txBody>
      </p:sp>
      <p:sp>
        <p:nvSpPr>
          <p:cNvPr id="4" name="Slide Number Placeholder 3"/>
          <p:cNvSpPr>
            <a:spLocks noGrp="1"/>
          </p:cNvSpPr>
          <p:nvPr>
            <p:ph type="sldNum" sz="quarter" idx="10"/>
          </p:nvPr>
        </p:nvSpPr>
        <p:spPr/>
        <p:txBody>
          <a:bodyPr/>
          <a:lstStyle/>
          <a:p>
            <a:pPr>
              <a:defRPr/>
            </a:pPr>
            <a:fld id="{F1ADB5DA-233D-5D46-A18E-4F165A80A943}" type="slidenum">
              <a:rPr lang="en-US" smtClean="0"/>
              <a:pPr>
                <a:defRPr/>
              </a:pPr>
              <a:t>6</a:t>
            </a:fld>
            <a:endParaRPr lang="en-US"/>
          </a:p>
        </p:txBody>
      </p:sp>
    </p:spTree>
    <p:extLst>
      <p:ext uri="{BB962C8B-B14F-4D97-AF65-F5344CB8AC3E}">
        <p14:creationId xmlns:p14="http://schemas.microsoft.com/office/powerpoint/2010/main" val="42099898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63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The anisotropic cross section shows the very pronounced anomaly beneath Hawaii in the depth range 125 to 200 km depth. The anisotropic structure is not very well resolved beneath 300 km, but it is intriguing that the regions in the transition zone which show up as having Vsv greater than Vsh are coincident with possible locations for vertical flow.</a:t>
            </a:r>
          </a:p>
          <a:p>
            <a:pPr eaLnBrk="1" hangingPunct="1">
              <a:spcBef>
                <a:spcPct val="0"/>
              </a:spcBef>
            </a:pPr>
            <a:r>
              <a:rPr lang="en-US">
                <a:latin typeface="Calibri" charset="0"/>
              </a:rPr>
              <a:t>Ekström, G. , and A. M. Dziewonski, The unique anisotropy of the Pacific upper mantle, </a:t>
            </a:r>
            <a:r>
              <a:rPr lang="en-US" i="1">
                <a:latin typeface="Calibri" charset="0"/>
              </a:rPr>
              <a:t>Nature</a:t>
            </a:r>
            <a:r>
              <a:rPr lang="en-US">
                <a:latin typeface="Calibri" charset="0"/>
              </a:rPr>
              <a:t>, </a:t>
            </a:r>
            <a:r>
              <a:rPr lang="en-US" b="1">
                <a:latin typeface="Calibri" charset="0"/>
              </a:rPr>
              <a:t>394</a:t>
            </a:r>
            <a:r>
              <a:rPr lang="en-US">
                <a:latin typeface="Calibri" charset="0"/>
              </a:rPr>
              <a:t>, 168-172, 1998.</a:t>
            </a:r>
          </a:p>
          <a:p>
            <a:pPr eaLnBrk="1" hangingPunct="1">
              <a:spcBef>
                <a:spcPct val="0"/>
              </a:spcBef>
            </a:pPr>
            <a:endParaRPr lang="en-US">
              <a:latin typeface="Calibri" charset="0"/>
            </a:endParaRPr>
          </a:p>
          <a:p>
            <a:pPr eaLnBrk="1" hangingPunct="1">
              <a:spcBef>
                <a:spcPct val="0"/>
              </a:spcBef>
            </a:pPr>
            <a:endParaRPr lang="en-US">
              <a:latin typeface="Calibri" charset="0"/>
            </a:endParaRPr>
          </a:p>
        </p:txBody>
      </p:sp>
      <p:sp>
        <p:nvSpPr>
          <p:cNvPr id="563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9C4CEB72-5BF0-2049-8919-E25FD9588B0D}" type="slidenum">
              <a:rPr lang="en-US" sz="1200"/>
              <a:pPr eaLnBrk="1" fontAlgn="base" hangingPunct="1">
                <a:spcBef>
                  <a:spcPct val="0"/>
                </a:spcBef>
                <a:spcAft>
                  <a:spcPct val="0"/>
                </a:spcAft>
              </a:pPr>
              <a:t>67</a:t>
            </a:fld>
            <a:endParaRPr lang="en-US" sz="12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192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en-US">
                <a:latin typeface="Calibri" charset="0"/>
              </a:rPr>
              <a:t>Shapiro &amp; Ritzwoller</a:t>
            </a:r>
          </a:p>
          <a:p>
            <a:pPr eaLnBrk="1" hangingPunct="1"/>
            <a:r>
              <a:rPr lang="en-US">
                <a:latin typeface="Calibri" charset="0"/>
              </a:rPr>
              <a:t>Note that below 220 km mantle under 10 Ma plates has higher Vs than mantle under &gt;40 Ma plates. The Vs under young plates increases rapidly with depth below 100 km so that Vs exceeds Vs under older plates by a depth of 180 km. Below 150 km depth the slowest regions of the mantle are not 10 Ma, or 40 Ma crust but 120 Ma, and 75 Ma crust.165 Ma is intermediate.</a:t>
            </a:r>
          </a:p>
          <a:p>
            <a:pPr eaLnBrk="1" hangingPunct="1"/>
            <a:endParaRPr lang="en-US">
              <a:latin typeface="Calibri" charset="0"/>
            </a:endParaRPr>
          </a:p>
          <a:p>
            <a:pPr eaLnBrk="1" hangingPunct="1"/>
            <a:r>
              <a:rPr lang="en-US">
                <a:latin typeface="Calibri" charset="0"/>
              </a:rPr>
              <a:t>20 Ma crust and less has high velocities below 150 km !</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13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 We present a regional surface waveform tomography of the Pacific upper mantle, obtained</a:t>
            </a:r>
          </a:p>
          <a:p>
            <a:pPr eaLnBrk="1" hangingPunct="1"/>
            <a:r>
              <a:rPr lang="en-US">
                <a:latin typeface="Calibri" charset="0"/>
              </a:rPr>
              <a:t>using an automated multimode surface waveform inversion technique on fundamental and</a:t>
            </a:r>
          </a:p>
          <a:p>
            <a:pPr eaLnBrk="1" hangingPunct="1"/>
            <a:r>
              <a:rPr lang="en-US">
                <a:latin typeface="Calibri" charset="0"/>
              </a:rPr>
              <a:t>higher mode Rayleigh waves, to constrain the </a:t>
            </a:r>
            <a:r>
              <a:rPr lang="en-US" b="1">
                <a:latin typeface="Calibri" charset="0"/>
              </a:rPr>
              <a:t>VSV </a:t>
            </a:r>
            <a:r>
              <a:rPr lang="en-US">
                <a:latin typeface="Calibri" charset="0"/>
              </a:rPr>
              <a:t> structure down to </a:t>
            </a:r>
            <a:r>
              <a:rPr lang="en-US" b="1">
                <a:latin typeface="Calibri" charset="0"/>
              </a:rPr>
              <a:t>∼</a:t>
            </a:r>
            <a:r>
              <a:rPr lang="en-US">
                <a:latin typeface="Calibri" charset="0"/>
              </a:rPr>
              <a:t> 400 km depth.</a:t>
            </a:r>
          </a:p>
          <a:p>
            <a:pPr eaLnBrk="1" hangingPunct="1"/>
            <a:endParaRPr lang="en-US">
              <a:latin typeface="Calibri" charset="0"/>
            </a:endParaRPr>
          </a:p>
        </p:txBody>
      </p:sp>
      <p:sp>
        <p:nvSpPr>
          <p:cNvPr id="4" name="Slide Number Placeholder 3"/>
          <p:cNvSpPr>
            <a:spLocks noGrp="1"/>
          </p:cNvSpPr>
          <p:nvPr>
            <p:ph type="sldNum" sz="quarter" idx="5"/>
          </p:nvPr>
        </p:nvSpPr>
        <p:spPr/>
        <p:txBody>
          <a:bodyPr/>
          <a:lstStyle/>
          <a:p>
            <a:pPr>
              <a:defRPr/>
            </a:pPr>
            <a:fld id="{B5B9A63A-C167-8941-8100-7B96A73B3D51}" type="slidenum">
              <a:rPr lang="en-US" smtClean="0"/>
              <a:pPr>
                <a:defRPr/>
              </a:pPr>
              <a:t>70</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03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latin typeface="Calibri" charset="0"/>
              </a:rPr>
              <a:t>Tomoko </a:t>
            </a:r>
            <a:r>
              <a:rPr lang="en-US" dirty="0" err="1">
                <a:latin typeface="Calibri" charset="0"/>
              </a:rPr>
              <a:t>Korenaga</a:t>
            </a:r>
            <a:r>
              <a:rPr lang="en-US" dirty="0">
                <a:latin typeface="Calibri" charset="0"/>
              </a:rPr>
              <a:t>, Jun </a:t>
            </a:r>
            <a:r>
              <a:rPr lang="en-US" dirty="0" err="1">
                <a:latin typeface="Calibri" charset="0"/>
              </a:rPr>
              <a:t>Korenaga</a:t>
            </a:r>
            <a:r>
              <a:rPr lang="en-US" dirty="0">
                <a:latin typeface="Calibri" charset="0"/>
              </a:rPr>
              <a:t> .Earth and Planetary Science Letters 268 (2008) 41–51 [FIGURE1</a:t>
            </a:r>
            <a:r>
              <a:rPr lang="en-US" dirty="0" smtClean="0">
                <a:latin typeface="Calibri" charset="0"/>
              </a:rPr>
              <a:t>]</a:t>
            </a:r>
          </a:p>
          <a:p>
            <a:pPr eaLnBrk="1" hangingPunct="1"/>
            <a:r>
              <a:rPr lang="en-US" dirty="0" smtClean="0">
                <a:latin typeface="Calibri" charset="0"/>
              </a:rPr>
              <a:t>Vast areas of the oceans are shallower than “they should be” and have</a:t>
            </a:r>
            <a:r>
              <a:rPr lang="en-US" baseline="0" dirty="0" smtClean="0">
                <a:latin typeface="Calibri" charset="0"/>
              </a:rPr>
              <a:t> lower seismic </a:t>
            </a:r>
            <a:r>
              <a:rPr lang="en-US" baseline="0" dirty="0" err="1" smtClean="0">
                <a:latin typeface="Calibri" charset="0"/>
              </a:rPr>
              <a:t>wavespeeds</a:t>
            </a:r>
            <a:r>
              <a:rPr lang="en-US" baseline="0" dirty="0" smtClean="0">
                <a:latin typeface="Calibri" charset="0"/>
              </a:rPr>
              <a:t>  than occur under ridges and younger parts of the ocean basins.</a:t>
            </a:r>
          </a:p>
          <a:p>
            <a:pPr eaLnBrk="1" hangingPunct="1"/>
            <a:r>
              <a:rPr lang="en-US" baseline="0" dirty="0" smtClean="0">
                <a:latin typeface="Calibri" charset="0"/>
              </a:rPr>
              <a:t>These observations are best explained with lateral ridge-normal temperature gradients below the active boundary layer of the mantle.</a:t>
            </a: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9675A3FA-9A50-0142-938E-61F95E8739B0}" type="slidenum">
              <a:rPr lang="en-US" smtClean="0"/>
              <a:pPr>
                <a:defRPr/>
              </a:pPr>
              <a:t>71</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93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b="1" dirty="0">
                <a:latin typeface="Calibri" charset="0"/>
              </a:rPr>
              <a:t>N. M. Shapiro and M. H. Ritzwoller.2002 [FIGURE </a:t>
            </a:r>
            <a:r>
              <a:rPr lang="en-US" dirty="0">
                <a:latin typeface="Calibri" charset="0"/>
              </a:rPr>
              <a:t>Fig. 8. Apparent thermal age of the Pacific upper mantle estimated with the thermal and seismic parameterizations. (a) Lithospheric age in Ma,</a:t>
            </a:r>
          </a:p>
          <a:p>
            <a:pPr eaLnBrk="1" hangingPunct="1"/>
            <a:r>
              <a:rPr lang="en-US" dirty="0">
                <a:latin typeface="Calibri" charset="0"/>
              </a:rPr>
              <a:t>presented as a reference [44]. (b) Apparent thermal age, </a:t>
            </a:r>
            <a:r>
              <a:rPr lang="en-US" b="1" dirty="0">
                <a:latin typeface="Calibri" charset="0"/>
              </a:rPr>
              <a:t>s</a:t>
            </a:r>
            <a:r>
              <a:rPr lang="en-US" dirty="0">
                <a:latin typeface="Calibri" charset="0"/>
              </a:rPr>
              <a:t>, estimated using the thermal parameterization. (c) Difference between the lithospheric</a:t>
            </a:r>
          </a:p>
          <a:p>
            <a:pPr eaLnBrk="1" hangingPunct="1"/>
            <a:r>
              <a:rPr lang="en-US" dirty="0">
                <a:latin typeface="Calibri" charset="0"/>
              </a:rPr>
              <a:t>age and the apparent thermal age in (b). Reds imply that the apparent thermal age is younger than the lithospheric age. (d) Apparent thermal age</a:t>
            </a:r>
          </a:p>
          <a:p>
            <a:pPr eaLnBrk="1" hangingPunct="1"/>
            <a:r>
              <a:rPr lang="en-US" dirty="0">
                <a:latin typeface="Calibri" charset="0"/>
              </a:rPr>
              <a:t>estimated using the seismic parameterization. (e) Difference between the lithospheric age and the apparent thermal age in (d)</a:t>
            </a:r>
            <a:r>
              <a:rPr lang="en-US" dirty="0" smtClean="0">
                <a:latin typeface="Calibri" charset="0"/>
              </a:rPr>
              <a:t>.</a:t>
            </a:r>
          </a:p>
          <a:p>
            <a:pPr eaLnBrk="1" hangingPunct="1"/>
            <a:r>
              <a:rPr lang="en-US" dirty="0" smtClean="0">
                <a:latin typeface="Calibri" charset="0"/>
              </a:rPr>
              <a:t>On the basis of bathymetry and boundary layer </a:t>
            </a:r>
            <a:r>
              <a:rPr lang="en-US" dirty="0" err="1" smtClean="0">
                <a:latin typeface="Calibri" charset="0"/>
              </a:rPr>
              <a:t>wavespeeds</a:t>
            </a:r>
            <a:r>
              <a:rPr lang="en-US" dirty="0" smtClean="0">
                <a:latin typeface="Calibri" charset="0"/>
              </a:rPr>
              <a:t> the western Pacific</a:t>
            </a:r>
            <a:r>
              <a:rPr lang="en-US" baseline="0" dirty="0" smtClean="0">
                <a:latin typeface="Calibri" charset="0"/>
              </a:rPr>
              <a:t> appears to have a younger thermal age than predicted from cooling calculations. This is often attributed to reheating, delamination, small-scale convection,</a:t>
            </a:r>
          </a:p>
          <a:p>
            <a:pPr eaLnBrk="1" hangingPunct="1"/>
            <a:r>
              <a:rPr lang="en-US" baseline="0" dirty="0" smtClean="0">
                <a:latin typeface="Calibri" charset="0"/>
              </a:rPr>
              <a:t>Or hotspots but it is most easily explained in terms of a pre-existing thermal gradient across the Pacific rather than an </a:t>
            </a:r>
            <a:r>
              <a:rPr lang="en-US" baseline="0" dirty="0" err="1" smtClean="0">
                <a:latin typeface="Calibri" charset="0"/>
              </a:rPr>
              <a:t>isthermal</a:t>
            </a:r>
            <a:r>
              <a:rPr lang="en-US" baseline="0" dirty="0" smtClean="0">
                <a:latin typeface="Calibri" charset="0"/>
              </a:rPr>
              <a:t> initial condition.</a:t>
            </a: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2A9809ED-4A91-5A4C-9C90-D5DDCDE9C389}" type="slidenum">
              <a:rPr lang="en-US" smtClean="0"/>
              <a:pPr>
                <a:defRPr/>
              </a:pPr>
              <a:t>72</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96DF7CA-CED8-C147-839E-E90E65DECE84}" type="slidenum">
              <a:rPr lang="en-US" sz="1200"/>
              <a:pPr/>
              <a:t>73</a:t>
            </a:fld>
            <a:endParaRPr lang="en-US" sz="1200"/>
          </a:p>
        </p:txBody>
      </p:sp>
      <p:sp>
        <p:nvSpPr>
          <p:cNvPr id="225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469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75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At depths of 250 km and below Vs under ridges and young ocean basins are just about on the global average, with most deeper ocean basins underlain by low wavespeed mantle (1-3% low) and most continents higher velocity (1-2% high over large areas, shields being fastest). Ridges are characterized by low anisotropy.</a:t>
            </a:r>
          </a:p>
          <a:p>
            <a:pPr eaLnBrk="1" hangingPunct="1"/>
            <a:r>
              <a:rPr lang="en-US">
                <a:latin typeface="Calibri" charset="0"/>
              </a:rPr>
              <a:t>Geophys. J. Int. </a:t>
            </a:r>
            <a:r>
              <a:rPr lang="en-US" b="1">
                <a:latin typeface="Calibri" charset="0"/>
              </a:rPr>
              <a:t>(2002) </a:t>
            </a:r>
            <a:r>
              <a:rPr lang="en-US">
                <a:latin typeface="Calibri" charset="0"/>
              </a:rPr>
              <a:t>151, </a:t>
            </a:r>
            <a:r>
              <a:rPr lang="en-US" b="1">
                <a:latin typeface="Calibri" charset="0"/>
              </a:rPr>
              <a:t>88–105</a:t>
            </a:r>
          </a:p>
          <a:p>
            <a:pPr eaLnBrk="1" hangingPunct="1"/>
            <a:r>
              <a:rPr lang="en-US">
                <a:latin typeface="Calibri" charset="0"/>
              </a:rPr>
              <a:t>Monte-Carlo inversion for a global shear-velocity model of the crust</a:t>
            </a:r>
          </a:p>
          <a:p>
            <a:pPr eaLnBrk="1" hangingPunct="1"/>
            <a:r>
              <a:rPr lang="en-US">
                <a:latin typeface="Calibri" charset="0"/>
              </a:rPr>
              <a:t>and upper mantle</a:t>
            </a:r>
          </a:p>
          <a:p>
            <a:pPr eaLnBrk="1" hangingPunct="1"/>
            <a:r>
              <a:rPr lang="en-US" b="1">
                <a:latin typeface="Calibri" charset="0"/>
              </a:rPr>
              <a:t>N. M. Shapiro and M. H. Ritzwoller.2002 [FIGURE 11]</a:t>
            </a:r>
            <a:endParaRPr lang="en-US">
              <a:latin typeface="Calibri" charset="0"/>
            </a:endParaRPr>
          </a:p>
        </p:txBody>
      </p:sp>
      <p:sp>
        <p:nvSpPr>
          <p:cNvPr id="4" name="Slide Number Placeholder 3"/>
          <p:cNvSpPr>
            <a:spLocks noGrp="1"/>
          </p:cNvSpPr>
          <p:nvPr>
            <p:ph type="sldNum" sz="quarter" idx="5"/>
          </p:nvPr>
        </p:nvSpPr>
        <p:spPr/>
        <p:txBody>
          <a:bodyPr/>
          <a:lstStyle/>
          <a:p>
            <a:pPr>
              <a:defRPr/>
            </a:pPr>
            <a:fld id="{EAADF0C0-B858-084C-90FC-0FCD35C63D08}" type="slidenum">
              <a:rPr lang="en-US" smtClean="0"/>
              <a:pPr>
                <a:defRPr/>
              </a:pPr>
              <a:t>74</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Houser Masters FIGURE 4</a:t>
            </a:r>
          </a:p>
          <a:p>
            <a:r>
              <a:rPr lang="en-US" sz="1200" b="0" i="0" u="none" strike="noStrike" kern="1200" baseline="0" dirty="0" smtClean="0">
                <a:solidFill>
                  <a:schemeClr val="tx1"/>
                </a:solidFill>
                <a:latin typeface="+mn-lt"/>
                <a:ea typeface="ＭＳ Ｐゴシック" charset="0"/>
                <a:cs typeface="ＭＳ Ｐゴシック" charset="0"/>
              </a:rPr>
              <a:t>All of the following maps based on the SS precursor</a:t>
            </a:r>
          </a:p>
          <a:p>
            <a:r>
              <a:rPr lang="en-US" sz="1200" b="0" i="0" u="none" strike="noStrike" kern="1200" baseline="0" dirty="0" smtClean="0">
                <a:solidFill>
                  <a:schemeClr val="tx1"/>
                </a:solidFill>
                <a:latin typeface="+mn-lt"/>
                <a:ea typeface="ＭＳ Ｐゴシック" charset="0"/>
                <a:cs typeface="ＭＳ Ｐゴシック" charset="0"/>
              </a:rPr>
              <a:t>data are constructed in this fashion. Negative values (blue) indicate</a:t>
            </a:r>
          </a:p>
          <a:p>
            <a:r>
              <a:rPr lang="en-US" sz="1200" b="0" i="0" u="none" strike="noStrike" kern="1200" baseline="0" dirty="0" smtClean="0">
                <a:solidFill>
                  <a:schemeClr val="tx1"/>
                </a:solidFill>
                <a:latin typeface="+mn-lt"/>
                <a:ea typeface="ＭＳ Ｐゴシック" charset="0"/>
                <a:cs typeface="ＭＳ Ｐゴシック" charset="0"/>
              </a:rPr>
              <a:t>that the discontinuity is deeper than average and likewise positive</a:t>
            </a:r>
          </a:p>
          <a:p>
            <a:r>
              <a:rPr lang="en-US" sz="1200" b="0" i="0" u="none" strike="noStrike" kern="1200" baseline="0" dirty="0" smtClean="0">
                <a:solidFill>
                  <a:schemeClr val="tx1"/>
                </a:solidFill>
                <a:latin typeface="+mn-lt"/>
                <a:ea typeface="ＭＳ Ｐゴシック" charset="0"/>
                <a:cs typeface="ＭＳ Ｐゴシック" charset="0"/>
              </a:rPr>
              <a:t>values (red) indicate that it is shallower than average. The transition</a:t>
            </a:r>
          </a:p>
          <a:p>
            <a:r>
              <a:rPr lang="en-US" sz="1200" b="0" i="0" u="none" strike="noStrike" kern="1200" baseline="0" dirty="0" smtClean="0">
                <a:solidFill>
                  <a:schemeClr val="tx1"/>
                </a:solidFill>
                <a:latin typeface="+mn-lt"/>
                <a:ea typeface="ＭＳ Ｐゴシック" charset="0"/>
                <a:cs typeface="ＭＳ Ｐゴシック" charset="0"/>
              </a:rPr>
              <a:t>zone thickness is our most robust measurement as it is independent</a:t>
            </a:r>
          </a:p>
          <a:p>
            <a:r>
              <a:rPr lang="en-US" sz="1200" b="0" i="0" u="none" strike="noStrike" kern="1200" baseline="0" dirty="0" smtClean="0">
                <a:solidFill>
                  <a:schemeClr val="tx1"/>
                </a:solidFill>
                <a:latin typeface="+mn-lt"/>
                <a:ea typeface="ＭＳ Ｐゴシック" charset="0"/>
                <a:cs typeface="ＭＳ Ｐゴシック" charset="0"/>
              </a:rPr>
              <a:t>of upper-mantle structure. The transition zone is thickest (blue) in</a:t>
            </a:r>
          </a:p>
          <a:p>
            <a:r>
              <a:rPr lang="en-US" sz="1200" b="0" i="0" u="none" strike="noStrike" kern="1200" baseline="0" dirty="0" smtClean="0">
                <a:solidFill>
                  <a:schemeClr val="tx1"/>
                </a:solidFill>
                <a:latin typeface="+mn-lt"/>
                <a:ea typeface="ＭＳ Ｐゴシック" charset="0"/>
                <a:cs typeface="ＭＳ Ｐゴシック" charset="0"/>
              </a:rPr>
              <a:t>the western Pacific associated with current </a:t>
            </a:r>
            <a:r>
              <a:rPr lang="en-US" sz="1200" b="0" i="0" u="none" strike="noStrike" kern="1200" baseline="0" dirty="0" err="1" smtClean="0">
                <a:solidFill>
                  <a:schemeClr val="tx1"/>
                </a:solidFill>
                <a:latin typeface="+mn-lt"/>
                <a:ea typeface="ＭＳ Ｐゴシック" charset="0"/>
                <a:cs typeface="ＭＳ Ｐゴシック" charset="0"/>
              </a:rPr>
              <a:t>subduction</a:t>
            </a:r>
            <a:r>
              <a:rPr lang="en-US" sz="1200" b="0" i="0" u="none" strike="noStrike" kern="1200" baseline="0" dirty="0" smtClean="0">
                <a:solidFill>
                  <a:schemeClr val="tx1"/>
                </a:solidFill>
                <a:latin typeface="+mn-lt"/>
                <a:ea typeface="ＭＳ Ｐゴシック" charset="0"/>
                <a:cs typeface="ＭＳ Ｐゴシック" charset="0"/>
              </a:rPr>
              <a:t> zones and</a:t>
            </a:r>
          </a:p>
          <a:p>
            <a:r>
              <a:rPr lang="en-US" sz="1200" b="0" i="0" u="none" strike="noStrike" kern="1200" baseline="0" dirty="0" smtClean="0">
                <a:solidFill>
                  <a:schemeClr val="tx1"/>
                </a:solidFill>
                <a:latin typeface="+mn-lt"/>
                <a:ea typeface="ＭＳ Ｐゴシック" charset="0"/>
                <a:cs typeface="ＭＳ Ｐゴシック" charset="0"/>
              </a:rPr>
              <a:t>thinnest (red) under Africa as well as the mid-Atlantic and eastern</a:t>
            </a:r>
          </a:p>
          <a:p>
            <a:r>
              <a:rPr lang="en-US" sz="1200" b="0" i="0" u="none" strike="noStrike" kern="1200" baseline="0" dirty="0" smtClean="0">
                <a:solidFill>
                  <a:schemeClr val="tx1"/>
                </a:solidFill>
                <a:latin typeface="+mn-lt"/>
                <a:ea typeface="ＭＳ Ｐゴシック" charset="0"/>
                <a:cs typeface="ＭＳ Ｐゴシック" charset="0"/>
              </a:rPr>
              <a:t>Indian oceans.</a:t>
            </a:r>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75</a:t>
            </a:fld>
            <a:endParaRPr lang="en-US"/>
          </a:p>
        </p:txBody>
      </p:sp>
    </p:spTree>
    <p:extLst>
      <p:ext uri="{BB962C8B-B14F-4D97-AF65-F5344CB8AC3E}">
        <p14:creationId xmlns:p14="http://schemas.microsoft.com/office/powerpoint/2010/main" val="42933761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8997830-DAE7-A642-B96E-39CF04ED97A8}" type="slidenum">
              <a:rPr lang="en-US" sz="1200"/>
              <a:pPr/>
              <a:t>76</a:t>
            </a:fld>
            <a:endParaRPr lang="en-US" sz="1200"/>
          </a:p>
        </p:txBody>
      </p:sp>
      <p:sp>
        <p:nvSpPr>
          <p:cNvPr id="1925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872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Ritsema</a:t>
            </a:r>
            <a:endParaRPr lang="en-US" dirty="0" smtClean="0"/>
          </a:p>
          <a:p>
            <a:r>
              <a:rPr lang="en-US" dirty="0" smtClean="0"/>
              <a:t>Panning</a:t>
            </a:r>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77</a:t>
            </a:fld>
            <a:endParaRPr lang="en-US"/>
          </a:p>
        </p:txBody>
      </p:sp>
    </p:spTree>
    <p:extLst>
      <p:ext uri="{BB962C8B-B14F-4D97-AF65-F5344CB8AC3E}">
        <p14:creationId xmlns:p14="http://schemas.microsoft.com/office/powerpoint/2010/main" val="545601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C558E44-4786-9E4C-B59C-50E62C999C5F}" type="slidenum">
              <a:rPr lang="en-US"/>
              <a:pPr>
                <a:defRPr/>
              </a:pPr>
              <a:t>8</a:t>
            </a:fld>
            <a:endParaRPr lang="en-US"/>
          </a:p>
        </p:txBody>
      </p:sp>
      <p:sp>
        <p:nvSpPr>
          <p:cNvPr id="880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806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Vs</a:t>
            </a:r>
            <a:r>
              <a:rPr lang="en-US" dirty="0" smtClean="0"/>
              <a:t> is generally high</a:t>
            </a:r>
            <a:r>
              <a:rPr lang="en-US" baseline="0" dirty="0" smtClean="0"/>
              <a:t> below 2000 km under ridges, Shapiro and </a:t>
            </a:r>
            <a:r>
              <a:rPr lang="en-US" baseline="0" dirty="0" err="1" smtClean="0"/>
              <a:t>Ritzwoller</a:t>
            </a:r>
            <a:r>
              <a:rPr lang="en-US" baseline="0" dirty="0" smtClean="0"/>
              <a:t> (2002) FIGURE 11</a:t>
            </a:r>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78</a:t>
            </a:fld>
            <a:endParaRPr lang="en-US"/>
          </a:p>
        </p:txBody>
      </p:sp>
    </p:spTree>
    <p:extLst>
      <p:ext uri="{BB962C8B-B14F-4D97-AF65-F5344CB8AC3E}">
        <p14:creationId xmlns:p14="http://schemas.microsoft.com/office/powerpoint/2010/main" val="25945582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Vs</a:t>
            </a:r>
            <a:r>
              <a:rPr lang="en-US" dirty="0" smtClean="0"/>
              <a:t> 3.96 km/s at 75 km…Webb, dense array</a:t>
            </a:r>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79</a:t>
            </a:fld>
            <a:endParaRPr lang="en-US"/>
          </a:p>
        </p:txBody>
      </p:sp>
    </p:spTree>
    <p:extLst>
      <p:ext uri="{BB962C8B-B14F-4D97-AF65-F5344CB8AC3E}">
        <p14:creationId xmlns:p14="http://schemas.microsoft.com/office/powerpoint/2010/main" val="3547347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62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latin typeface="Calibri" charset="0"/>
              </a:rPr>
              <a:t>Nettles</a:t>
            </a:r>
          </a:p>
          <a:p>
            <a:pPr eaLnBrk="1" hangingPunct="1"/>
            <a:r>
              <a:rPr lang="en-US" dirty="0" smtClean="0">
                <a:latin typeface="Calibri" charset="0"/>
              </a:rPr>
              <a:t>Although average </a:t>
            </a:r>
            <a:r>
              <a:rPr lang="en-US" dirty="0" err="1" smtClean="0">
                <a:latin typeface="Calibri" charset="0"/>
              </a:rPr>
              <a:t>Vs</a:t>
            </a:r>
            <a:r>
              <a:rPr lang="en-US" dirty="0" smtClean="0">
                <a:latin typeface="Calibri" charset="0"/>
              </a:rPr>
              <a:t> is generally an increasing function</a:t>
            </a:r>
            <a:r>
              <a:rPr lang="en-US" baseline="0" dirty="0" smtClean="0">
                <a:latin typeface="Calibri" charset="0"/>
              </a:rPr>
              <a:t> of depth below 120 km depth, the anisotropy, the VSH </a:t>
            </a:r>
            <a:r>
              <a:rPr lang="en-US" baseline="0" dirty="0" err="1" smtClean="0">
                <a:latin typeface="Calibri" charset="0"/>
              </a:rPr>
              <a:t>graidnets</a:t>
            </a:r>
            <a:r>
              <a:rPr lang="en-US" baseline="0" dirty="0" smtClean="0">
                <a:latin typeface="Calibri" charset="0"/>
              </a:rPr>
              <a:t>  and small-scale heterogeneity show that the BL is ~200 km thick in most parts of the world.</a:t>
            </a: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21285712-B554-7F46-AEBB-F9A1B67643C9}" type="slidenum">
              <a:rPr lang="en-US" smtClean="0"/>
              <a:pPr>
                <a:defRPr/>
              </a:pPr>
              <a:t>80</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72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Nettles</a:t>
            </a:r>
          </a:p>
        </p:txBody>
      </p:sp>
      <p:sp>
        <p:nvSpPr>
          <p:cNvPr id="4" name="Slide Number Placeholder 3"/>
          <p:cNvSpPr>
            <a:spLocks noGrp="1"/>
          </p:cNvSpPr>
          <p:nvPr>
            <p:ph type="sldNum" sz="quarter" idx="5"/>
          </p:nvPr>
        </p:nvSpPr>
        <p:spPr/>
        <p:txBody>
          <a:bodyPr/>
          <a:lstStyle/>
          <a:p>
            <a:pPr>
              <a:defRPr/>
            </a:pPr>
            <a:fld id="{25BE88EB-738C-F440-BEB0-83B1B92060A1}" type="slidenum">
              <a:rPr lang="en-US" smtClean="0"/>
              <a:pPr>
                <a:defRPr/>
              </a:pPr>
              <a:t>81</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83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S40RTS</a:t>
            </a:r>
          </a:p>
        </p:txBody>
      </p:sp>
      <p:sp>
        <p:nvSpPr>
          <p:cNvPr id="4" name="Slide Number Placeholder 3"/>
          <p:cNvSpPr>
            <a:spLocks noGrp="1"/>
          </p:cNvSpPr>
          <p:nvPr>
            <p:ph type="sldNum" sz="quarter" idx="5"/>
          </p:nvPr>
        </p:nvSpPr>
        <p:spPr/>
        <p:txBody>
          <a:bodyPr/>
          <a:lstStyle/>
          <a:p>
            <a:pPr>
              <a:defRPr/>
            </a:pPr>
            <a:fld id="{924D4696-1166-2648-949C-7FB3917410B4}" type="slidenum">
              <a:rPr lang="en-US" smtClean="0"/>
              <a:pPr>
                <a:defRPr/>
              </a:pPr>
              <a:t>82</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24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2008 Lebedev van derHilst</a:t>
            </a:r>
          </a:p>
        </p:txBody>
      </p:sp>
      <p:sp>
        <p:nvSpPr>
          <p:cNvPr id="4" name="Slide Number Placeholder 3"/>
          <p:cNvSpPr>
            <a:spLocks noGrp="1"/>
          </p:cNvSpPr>
          <p:nvPr>
            <p:ph type="sldNum" sz="quarter" idx="5"/>
          </p:nvPr>
        </p:nvSpPr>
        <p:spPr/>
        <p:txBody>
          <a:bodyPr/>
          <a:lstStyle/>
          <a:p>
            <a:pPr>
              <a:defRPr/>
            </a:pPr>
            <a:fld id="{722273B9-EF6D-3E42-B448-50163D32F78F}" type="slidenum">
              <a:rPr lang="en-US" smtClean="0"/>
              <a:pPr>
                <a:defRPr/>
              </a:pPr>
              <a:t>83</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34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FIGURE 13</a:t>
            </a:r>
          </a:p>
          <a:p>
            <a:pPr eaLnBrk="1" hangingPunct="1"/>
            <a:r>
              <a:rPr lang="en-US">
                <a:latin typeface="Calibri" charset="0"/>
              </a:rPr>
              <a:t>Geophys. J. Int. (2008) doi: 10.1111/j.1365-246X.2008.03721.x</a:t>
            </a:r>
          </a:p>
          <a:p>
            <a:pPr eaLnBrk="1" hangingPunct="1"/>
            <a:r>
              <a:rPr lang="en-US">
                <a:latin typeface="Calibri" charset="0"/>
              </a:rPr>
              <a:t>GJI Seismology</a:t>
            </a:r>
          </a:p>
          <a:p>
            <a:pPr eaLnBrk="1" hangingPunct="1"/>
            <a:r>
              <a:rPr lang="en-US">
                <a:latin typeface="Calibri" charset="0"/>
              </a:rPr>
              <a:t>Global upper-mantle tomography with the automated multimode</a:t>
            </a:r>
          </a:p>
          <a:p>
            <a:pPr eaLnBrk="1" hangingPunct="1"/>
            <a:r>
              <a:rPr lang="en-US">
                <a:latin typeface="Calibri" charset="0"/>
              </a:rPr>
              <a:t>inversion of surface and S-wave forms</a:t>
            </a:r>
          </a:p>
          <a:p>
            <a:pPr eaLnBrk="1" hangingPunct="1"/>
            <a:r>
              <a:rPr lang="en-US">
                <a:latin typeface="Calibri" charset="0"/>
              </a:rPr>
              <a:t>Sergei Lebedev1 and Rob D. van der Hilst1,2</a:t>
            </a:r>
          </a:p>
        </p:txBody>
      </p:sp>
      <p:sp>
        <p:nvSpPr>
          <p:cNvPr id="4" name="Slide Number Placeholder 3"/>
          <p:cNvSpPr>
            <a:spLocks noGrp="1"/>
          </p:cNvSpPr>
          <p:nvPr>
            <p:ph type="sldNum" sz="quarter" idx="5"/>
          </p:nvPr>
        </p:nvSpPr>
        <p:spPr/>
        <p:txBody>
          <a:bodyPr/>
          <a:lstStyle/>
          <a:p>
            <a:pPr>
              <a:defRPr/>
            </a:pPr>
            <a:fld id="{28970CF5-8362-434F-9D85-5E13E3FBE7A6}" type="slidenum">
              <a:rPr lang="en-US" smtClean="0"/>
              <a:pPr>
                <a:defRPr/>
              </a:pPr>
              <a:t>84</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44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Page 12, Lebedev &amp; van der Hilst</a:t>
            </a:r>
          </a:p>
        </p:txBody>
      </p:sp>
      <p:sp>
        <p:nvSpPr>
          <p:cNvPr id="4" name="Slide Number Placeholder 3"/>
          <p:cNvSpPr>
            <a:spLocks noGrp="1"/>
          </p:cNvSpPr>
          <p:nvPr>
            <p:ph type="sldNum" sz="quarter" idx="5"/>
          </p:nvPr>
        </p:nvSpPr>
        <p:spPr/>
        <p:txBody>
          <a:bodyPr/>
          <a:lstStyle/>
          <a:p>
            <a:pPr>
              <a:defRPr/>
            </a:pPr>
            <a:fld id="{361B8D48-84D4-FE4D-9E44-89A02371DF2D}" type="slidenum">
              <a:rPr lang="en-US" smtClean="0"/>
              <a:pPr>
                <a:defRPr/>
              </a:pPr>
              <a:t>86</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54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Gu  FIGURE 14</a:t>
            </a:r>
          </a:p>
          <a:p>
            <a:pPr eaLnBrk="1" hangingPunct="1"/>
            <a:r>
              <a:rPr lang="en-US">
                <a:latin typeface="Calibri" charset="0"/>
              </a:rPr>
              <a:t>TZ parameters under young oceans (ridges) are close to the global average, they differ significantly from values under most of the Pacific basin. In all cases the 410 is deeper and the MTZ is thinner under hotspots than oceans.</a:t>
            </a:r>
          </a:p>
        </p:txBody>
      </p:sp>
      <p:sp>
        <p:nvSpPr>
          <p:cNvPr id="4" name="Slide Number Placeholder 3"/>
          <p:cNvSpPr>
            <a:spLocks noGrp="1"/>
          </p:cNvSpPr>
          <p:nvPr>
            <p:ph type="sldNum" sz="quarter" idx="5"/>
          </p:nvPr>
        </p:nvSpPr>
        <p:spPr/>
        <p:txBody>
          <a:bodyPr/>
          <a:lstStyle/>
          <a:p>
            <a:pPr>
              <a:defRPr/>
            </a:pPr>
            <a:fld id="{3468CB8C-EC8E-064E-A1D2-80FA37EFC5EA}" type="slidenum">
              <a:rPr lang="en-US" smtClean="0"/>
              <a:pPr>
                <a:defRPr/>
              </a:pPr>
              <a:t>87</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Panning &amp; </a:t>
            </a:r>
            <a:r>
              <a:rPr lang="en-US" dirty="0" err="1" smtClean="0"/>
              <a:t>Romanowicz</a:t>
            </a:r>
            <a:r>
              <a:rPr lang="en-US" dirty="0" smtClean="0"/>
              <a:t> (2006)(FIGURE 5)</a:t>
            </a:r>
          </a:p>
          <a:p>
            <a:r>
              <a:rPr lang="en-US" dirty="0" smtClean="0"/>
              <a:t>Although the Pacific plate exhibits extreme anisotropy</a:t>
            </a:r>
            <a:r>
              <a:rPr lang="en-US" baseline="0" dirty="0" smtClean="0"/>
              <a:t> above 200 km, in the sense of lateral shear in the BL, the anisotropy under ridges is most extreme below 300 km in the sense of indicating </a:t>
            </a:r>
            <a:r>
              <a:rPr lang="en-US" baseline="0" dirty="0" err="1" smtClean="0"/>
              <a:t>upwellings</a:t>
            </a:r>
            <a:r>
              <a:rPr lang="en-US" baseline="0" dirty="0" smtClean="0"/>
              <a:t>.</a:t>
            </a:r>
          </a:p>
          <a:p>
            <a:r>
              <a:rPr lang="en-US" baseline="0" dirty="0" smtClean="0"/>
              <a:t>See also </a:t>
            </a:r>
            <a:r>
              <a:rPr lang="en-US" baseline="0" dirty="0" err="1" smtClean="0"/>
              <a:t>NewTOE</a:t>
            </a:r>
            <a:r>
              <a:rPr lang="en-US" baseline="0" dirty="0" smtClean="0"/>
              <a:t> (pages 266-271).</a:t>
            </a:r>
          </a:p>
          <a:p>
            <a:r>
              <a:rPr lang="en-US" baseline="0" dirty="0" smtClean="0"/>
              <a:t>Deep </a:t>
            </a:r>
            <a:r>
              <a:rPr lang="en-US" baseline="0" dirty="0" err="1" smtClean="0"/>
              <a:t>upwellings</a:t>
            </a:r>
            <a:r>
              <a:rPr lang="en-US" baseline="0" dirty="0" smtClean="0"/>
              <a:t> under ridges are implied by the sense and depth of the anisotropy.</a:t>
            </a:r>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88</a:t>
            </a:fld>
            <a:endParaRPr lang="en-US"/>
          </a:p>
        </p:txBody>
      </p:sp>
    </p:spTree>
    <p:extLst>
      <p:ext uri="{BB962C8B-B14F-4D97-AF65-F5344CB8AC3E}">
        <p14:creationId xmlns:p14="http://schemas.microsoft.com/office/powerpoint/2010/main" val="1833716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ＭＳ Ｐゴシック" charset="0"/>
                <a:cs typeface="ＭＳ Ｐゴシック" charset="0"/>
              </a:rPr>
              <a:t>Fig. 6. Shear velocity models from the conductive cooling model (a), polynomial model (b), and the </a:t>
            </a:r>
            <a:r>
              <a:rPr lang="en-US" sz="1200" kern="1200" dirty="0" err="1" smtClean="0">
                <a:solidFill>
                  <a:schemeClr val="tx1"/>
                </a:solidFill>
                <a:latin typeface="+mn-lt"/>
                <a:ea typeface="ＭＳ Ｐゴシック" charset="0"/>
                <a:cs typeface="ＭＳ Ｐゴシック" charset="0"/>
              </a:rPr>
              <a:t>isochron</a:t>
            </a:r>
            <a:r>
              <a:rPr lang="en-US" sz="1200" kern="1200" dirty="0" smtClean="0">
                <a:solidFill>
                  <a:schemeClr val="tx1"/>
                </a:solidFill>
                <a:latin typeface="+mn-lt"/>
                <a:ea typeface="ＭＳ Ｐゴシック" charset="0"/>
                <a:cs typeface="ＭＳ Ｐゴシック" charset="0"/>
              </a:rPr>
              <a:t> model (c). Positive distance from the ridge is the Pacific plate and negative distance is the Nazca plate.</a:t>
            </a:r>
          </a:p>
          <a:p>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9</a:t>
            </a:fld>
            <a:endParaRPr lang="en-US"/>
          </a:p>
        </p:txBody>
      </p:sp>
    </p:spTree>
    <p:extLst>
      <p:ext uri="{BB962C8B-B14F-4D97-AF65-F5344CB8AC3E}">
        <p14:creationId xmlns:p14="http://schemas.microsoft.com/office/powerpoint/2010/main" val="34116142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64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The shear speed anomaly in the TZ is distinctly fast on average particularly in the Atlantic and Indian oceans and in tectonic regions plausibly affected by slab cooling</a:t>
            </a:r>
          </a:p>
        </p:txBody>
      </p:sp>
      <p:sp>
        <p:nvSpPr>
          <p:cNvPr id="4" name="Slide Number Placeholder 3"/>
          <p:cNvSpPr>
            <a:spLocks noGrp="1"/>
          </p:cNvSpPr>
          <p:nvPr>
            <p:ph type="sldNum" sz="quarter" idx="5"/>
          </p:nvPr>
        </p:nvSpPr>
        <p:spPr/>
        <p:txBody>
          <a:bodyPr/>
          <a:lstStyle/>
          <a:p>
            <a:pPr>
              <a:defRPr/>
            </a:pPr>
            <a:fld id="{239832EE-6C2D-4E40-9A33-38DD8A57AAE9}" type="slidenum">
              <a:rPr lang="en-US" smtClean="0"/>
              <a:pPr>
                <a:defRPr/>
              </a:pPr>
              <a:t>89</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a:defRPr/>
            </a:pPr>
            <a:endParaRPr lang="en-US"/>
          </a:p>
        </p:txBody>
      </p:sp>
      <p:sp>
        <p:nvSpPr>
          <p:cNvPr id="4098" name="Text Box 2"/>
          <p:cNvSpPr txBox="1">
            <a:spLocks noGrp="1" noChangeArrowheads="1"/>
          </p:cNvSpPr>
          <p:nvPr>
            <p:ph type="body"/>
          </p:nvPr>
        </p:nvSpPr>
        <p:spPr bwMode="auto">
          <a:xfrm>
            <a:off x="1046163" y="4352925"/>
            <a:ext cx="4770437" cy="347821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hangingPunct="1">
              <a:lnSpc>
                <a:spcPct val="93000"/>
              </a:lnSpc>
              <a:spcBef>
                <a:spcPct val="0"/>
              </a:spcBef>
              <a:buSzPct val="45000"/>
              <a:buFont typeface="Wingdings" charset="0"/>
              <a:buNone/>
              <a:defRPr/>
            </a:pPr>
            <a:r>
              <a:rPr lang="en-GB" b="1" dirty="0" err="1" smtClean="0">
                <a:latin typeface="Arial" charset="0"/>
              </a:rPr>
              <a:t>Cammarano</a:t>
            </a:r>
            <a:r>
              <a:rPr lang="en-GB" b="1" dirty="0" smtClean="0">
                <a:latin typeface="Arial" charset="0"/>
              </a:rPr>
              <a:t> F , </a:t>
            </a:r>
            <a:r>
              <a:rPr lang="en-GB" b="1" dirty="0" err="1" smtClean="0">
                <a:latin typeface="Arial" charset="0"/>
              </a:rPr>
              <a:t>Romanowicz</a:t>
            </a:r>
            <a:r>
              <a:rPr lang="en-GB" b="1" dirty="0" smtClean="0">
                <a:latin typeface="Arial" charset="0"/>
              </a:rPr>
              <a:t> B PNAS 2007;104:9139-9144</a:t>
            </a:r>
          </a:p>
          <a:p>
            <a:pPr eaLnBrk="1" hangingPunct="1">
              <a:lnSpc>
                <a:spcPct val="93000"/>
              </a:lnSpc>
              <a:spcBef>
                <a:spcPct val="0"/>
              </a:spcBef>
              <a:buSzPct val="45000"/>
              <a:buFont typeface="Wingdings" charset="0"/>
              <a:buNone/>
              <a:defRPr/>
            </a:pPr>
            <a:r>
              <a:rPr lang="en-GB" dirty="0" smtClean="0">
                <a:latin typeface="Arial" charset="0"/>
                <a:cs typeface="msgothic" charset="0"/>
              </a:rPr>
              <a:t>FIGURE 1  Lateral </a:t>
            </a:r>
            <a:r>
              <a:rPr lang="en-GB" dirty="0">
                <a:latin typeface="Arial" charset="0"/>
                <a:cs typeface="msgothic" charset="0"/>
              </a:rPr>
              <a:t>temperature variations inferred from the physically constrained waveform inversion. Positive anomalies in the uppermost mantle correspond to oceanic ridges, and negative anomalies correspond to </a:t>
            </a:r>
            <a:r>
              <a:rPr lang="en-GB" dirty="0" err="1">
                <a:latin typeface="Arial" charset="0"/>
                <a:cs typeface="msgothic" charset="0"/>
              </a:rPr>
              <a:t>cratonic</a:t>
            </a:r>
            <a:r>
              <a:rPr lang="en-GB" dirty="0">
                <a:latin typeface="Arial" charset="0"/>
                <a:cs typeface="msgothic" charset="0"/>
              </a:rPr>
              <a:t> areas. Negative thermal anomalies related to </a:t>
            </a:r>
            <a:r>
              <a:rPr lang="en-GB" dirty="0" err="1">
                <a:latin typeface="Arial" charset="0"/>
                <a:cs typeface="msgothic" charset="0"/>
              </a:rPr>
              <a:t>subduction</a:t>
            </a:r>
            <a:r>
              <a:rPr lang="en-GB" dirty="0">
                <a:latin typeface="Arial" charset="0"/>
                <a:cs typeface="msgothic" charset="0"/>
              </a:rPr>
              <a:t> zones appear below. The minimum and maximum values of anomaly compared with the mean temperature value is given for each depth.</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95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Ito &amp; Simons</a:t>
            </a:r>
          </a:p>
          <a:p>
            <a:pPr eaLnBrk="1" hangingPunct="1"/>
            <a:r>
              <a:rPr lang="en-US">
                <a:latin typeface="Calibri" charset="0"/>
              </a:rPr>
              <a:t>In the adjusted</a:t>
            </a:r>
          </a:p>
          <a:p>
            <a:pPr eaLnBrk="1" hangingPunct="1"/>
            <a:r>
              <a:rPr lang="en-US">
                <a:latin typeface="Calibri" charset="0"/>
              </a:rPr>
              <a:t>density profile, the minimum is around 150 km,</a:t>
            </a:r>
          </a:p>
          <a:p>
            <a:pPr eaLnBrk="1" hangingPunct="1"/>
            <a:r>
              <a:rPr lang="en-US">
                <a:latin typeface="Calibri" charset="0"/>
              </a:rPr>
              <a:t>with a low-density anomaly of ~50 kg/m3 between</a:t>
            </a:r>
          </a:p>
          <a:p>
            <a:pPr eaLnBrk="1" hangingPunct="1"/>
            <a:r>
              <a:rPr lang="en-US">
                <a:latin typeface="Calibri" charset="0"/>
              </a:rPr>
              <a:t>80 and 250 km depth.</a:t>
            </a:r>
          </a:p>
        </p:txBody>
      </p:sp>
      <p:sp>
        <p:nvSpPr>
          <p:cNvPr id="4" name="Slide Number Placeholder 3"/>
          <p:cNvSpPr>
            <a:spLocks noGrp="1"/>
          </p:cNvSpPr>
          <p:nvPr>
            <p:ph type="sldNum" sz="quarter" idx="5"/>
          </p:nvPr>
        </p:nvSpPr>
        <p:spPr/>
        <p:txBody>
          <a:bodyPr/>
          <a:lstStyle/>
          <a:p>
            <a:pPr>
              <a:defRPr/>
            </a:pPr>
            <a:fld id="{F0D2B572-E9C9-4E42-8347-8D67563853E8}" type="slidenum">
              <a:rPr lang="en-US" smtClean="0"/>
              <a:pPr>
                <a:defRPr/>
              </a:pPr>
              <a:t>92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05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Temperature changes by more than 300 K across the Hawaiian swell…we predict the regional mantle thermal anomaly</a:t>
            </a:r>
          </a:p>
          <a:p>
            <a:pPr eaLnBrk="1" hangingPunct="1"/>
            <a:r>
              <a:rPr lang="en-US">
                <a:latin typeface="Calibri" charset="0"/>
              </a:rPr>
              <a:t>using the crustal structure obtained in this study. Under these assumptions,</a:t>
            </a:r>
          </a:p>
          <a:p>
            <a:pPr eaLnBrk="1" hangingPunct="1"/>
            <a:r>
              <a:rPr lang="en-US">
                <a:latin typeface="Calibri" charset="0"/>
              </a:rPr>
              <a:t>the mantle temperature anomaly reduces markedly beneath</a:t>
            </a:r>
          </a:p>
          <a:p>
            <a:pPr eaLnBrk="1" hangingPunct="1"/>
            <a:r>
              <a:rPr lang="en-US">
                <a:latin typeface="Calibri" charset="0"/>
              </a:rPr>
              <a:t>the Hawaiian Swell and along the island chain (Fig. 18b).Most</a:t>
            </a:r>
          </a:p>
          <a:p>
            <a:pPr eaLnBrk="1" hangingPunct="1"/>
            <a:r>
              <a:rPr lang="en-US">
                <a:latin typeface="Calibri" charset="0"/>
              </a:rPr>
              <a:t>stations considered in this study lie within 50 </a:t>
            </a:r>
            <a:r>
              <a:rPr lang="en-US" b="1">
                <a:latin typeface="Calibri" charset="0"/>
              </a:rPr>
              <a:t>◦</a:t>
            </a:r>
            <a:r>
              <a:rPr lang="en-US">
                <a:latin typeface="Calibri" charset="0"/>
              </a:rPr>
              <a:t>C of the reference</a:t>
            </a:r>
          </a:p>
          <a:p>
            <a:pPr eaLnBrk="1" hangingPunct="1"/>
            <a:r>
              <a:rPr lang="en-US">
                <a:latin typeface="Calibri" charset="0"/>
              </a:rPr>
              <a:t>mantle temperature. Given that lithospheric flexure damps the surface</a:t>
            </a:r>
          </a:p>
          <a:p>
            <a:pPr eaLnBrk="1" hangingPunct="1"/>
            <a:r>
              <a:rPr lang="en-US">
                <a:latin typeface="Calibri" charset="0"/>
              </a:rPr>
              <a:t>expression of sublithospheric thermal buoyancy, we anticipate</a:t>
            </a:r>
          </a:p>
          <a:p>
            <a:pPr eaLnBrk="1" hangingPunct="1"/>
            <a:r>
              <a:rPr lang="en-US">
                <a:latin typeface="Calibri" charset="0"/>
              </a:rPr>
              <a:t>that the absolute magnitudes of the thermal anomalies calculated</a:t>
            </a:r>
          </a:p>
          <a:p>
            <a:pPr eaLnBrk="1" hangingPunct="1"/>
            <a:r>
              <a:rPr lang="en-US">
                <a:latin typeface="Calibri" charset="0"/>
              </a:rPr>
              <a:t>here are underestimates, especially for small-wavelength features.</a:t>
            </a:r>
          </a:p>
          <a:p>
            <a:pPr eaLnBrk="1" hangingPunct="1"/>
            <a:r>
              <a:rPr lang="en-US">
                <a:latin typeface="Calibri" charset="0"/>
              </a:rPr>
              <a:t>However, because much of any thermal anomaly is placed below the</a:t>
            </a:r>
          </a:p>
        </p:txBody>
      </p:sp>
      <p:sp>
        <p:nvSpPr>
          <p:cNvPr id="4" name="Slide Number Placeholder 3"/>
          <p:cNvSpPr>
            <a:spLocks noGrp="1"/>
          </p:cNvSpPr>
          <p:nvPr>
            <p:ph type="sldNum" sz="quarter" idx="5"/>
          </p:nvPr>
        </p:nvSpPr>
        <p:spPr/>
        <p:txBody>
          <a:bodyPr/>
          <a:lstStyle/>
          <a:p>
            <a:pPr>
              <a:defRPr/>
            </a:pPr>
            <a:fld id="{DF79AF3D-84B1-414F-8B10-CD21E51FEFEE}" type="slidenum">
              <a:rPr lang="en-US" smtClean="0"/>
              <a:pPr>
                <a:defRPr/>
              </a:pPr>
              <a:t>93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05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Temperature changes by more than 300 K across the Hawaiian swell…we predict the regional mantle thermal anomaly</a:t>
            </a:r>
          </a:p>
          <a:p>
            <a:pPr eaLnBrk="1" hangingPunct="1"/>
            <a:r>
              <a:rPr lang="en-US">
                <a:latin typeface="Calibri" charset="0"/>
              </a:rPr>
              <a:t>using the crustal structure obtained in this study. Under these assumptions,</a:t>
            </a:r>
          </a:p>
          <a:p>
            <a:pPr eaLnBrk="1" hangingPunct="1"/>
            <a:r>
              <a:rPr lang="en-US">
                <a:latin typeface="Calibri" charset="0"/>
              </a:rPr>
              <a:t>the mantle temperature anomaly reduces markedly beneath</a:t>
            </a:r>
          </a:p>
          <a:p>
            <a:pPr eaLnBrk="1" hangingPunct="1"/>
            <a:r>
              <a:rPr lang="en-US">
                <a:latin typeface="Calibri" charset="0"/>
              </a:rPr>
              <a:t>the Hawaiian Swell and along the island chain (Fig. 18b).Most</a:t>
            </a:r>
          </a:p>
          <a:p>
            <a:pPr eaLnBrk="1" hangingPunct="1"/>
            <a:r>
              <a:rPr lang="en-US">
                <a:latin typeface="Calibri" charset="0"/>
              </a:rPr>
              <a:t>stations considered in this study lie within 50 </a:t>
            </a:r>
            <a:r>
              <a:rPr lang="en-US" b="1">
                <a:latin typeface="Calibri" charset="0"/>
              </a:rPr>
              <a:t>◦</a:t>
            </a:r>
            <a:r>
              <a:rPr lang="en-US">
                <a:latin typeface="Calibri" charset="0"/>
              </a:rPr>
              <a:t>C of the reference</a:t>
            </a:r>
          </a:p>
          <a:p>
            <a:pPr eaLnBrk="1" hangingPunct="1"/>
            <a:r>
              <a:rPr lang="en-US">
                <a:latin typeface="Calibri" charset="0"/>
              </a:rPr>
              <a:t>mantle temperature. Given that lithospheric flexure damps the surface</a:t>
            </a:r>
          </a:p>
          <a:p>
            <a:pPr eaLnBrk="1" hangingPunct="1"/>
            <a:r>
              <a:rPr lang="en-US">
                <a:latin typeface="Calibri" charset="0"/>
              </a:rPr>
              <a:t>expression of sublithospheric thermal buoyancy, we anticipate</a:t>
            </a:r>
          </a:p>
          <a:p>
            <a:pPr eaLnBrk="1" hangingPunct="1"/>
            <a:r>
              <a:rPr lang="en-US">
                <a:latin typeface="Calibri" charset="0"/>
              </a:rPr>
              <a:t>that the absolute magnitudes of the thermal anomalies calculated</a:t>
            </a:r>
          </a:p>
          <a:p>
            <a:pPr eaLnBrk="1" hangingPunct="1"/>
            <a:r>
              <a:rPr lang="en-US">
                <a:latin typeface="Calibri" charset="0"/>
              </a:rPr>
              <a:t>here are underestimates, especially for small-wavelength features.</a:t>
            </a:r>
          </a:p>
          <a:p>
            <a:pPr eaLnBrk="1" hangingPunct="1"/>
            <a:r>
              <a:rPr lang="en-US">
                <a:latin typeface="Calibri" charset="0"/>
              </a:rPr>
              <a:t>However, because much of any thermal anomaly is placed below the</a:t>
            </a:r>
          </a:p>
        </p:txBody>
      </p:sp>
      <p:sp>
        <p:nvSpPr>
          <p:cNvPr id="4" name="Slide Number Placeholder 3"/>
          <p:cNvSpPr>
            <a:spLocks noGrp="1"/>
          </p:cNvSpPr>
          <p:nvPr>
            <p:ph type="sldNum" sz="quarter" idx="5"/>
          </p:nvPr>
        </p:nvSpPr>
        <p:spPr/>
        <p:txBody>
          <a:bodyPr/>
          <a:lstStyle/>
          <a:p>
            <a:pPr>
              <a:defRPr/>
            </a:pPr>
            <a:fld id="{DF79AF3D-84B1-414F-8B10-CD21E51FEFEE}" type="slidenum">
              <a:rPr lang="en-US" smtClean="0"/>
              <a:pPr>
                <a:defRPr/>
              </a:pPr>
              <a:t>94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central Pacific has average delay times of SS similar</a:t>
            </a:r>
            <a:r>
              <a:rPr lang="en-US" baseline="0" dirty="0" smtClean="0"/>
              <a:t> to the Canadian Shield.</a:t>
            </a:r>
          </a:p>
          <a:p>
            <a:r>
              <a:rPr lang="en-US" baseline="0" dirty="0" smtClean="0"/>
              <a:t>Woodward. Parts of the Central Atlantic and central Pacific as well. (FIGURE 10)</a:t>
            </a:r>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96</a:t>
            </a:fld>
            <a:endParaRPr lang="en-US"/>
          </a:p>
        </p:txBody>
      </p:sp>
    </p:spTree>
    <p:extLst>
      <p:ext uri="{BB962C8B-B14F-4D97-AF65-F5344CB8AC3E}">
        <p14:creationId xmlns:p14="http://schemas.microsoft.com/office/powerpoint/2010/main" val="343732787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52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4" name="Slide Number Placeholder 3"/>
          <p:cNvSpPr>
            <a:spLocks noGrp="1"/>
          </p:cNvSpPr>
          <p:nvPr>
            <p:ph type="sldNum" sz="quarter" idx="5"/>
          </p:nvPr>
        </p:nvSpPr>
        <p:spPr/>
        <p:txBody>
          <a:bodyPr/>
          <a:lstStyle/>
          <a:p>
            <a:pPr>
              <a:defRPr/>
            </a:pPr>
            <a:fld id="{1697C26C-4F82-0446-B0C6-B47B7ACE9C84}" type="slidenum">
              <a:rPr lang="en-US" smtClean="0"/>
              <a:pPr>
                <a:defRPr/>
              </a:pPr>
              <a:t>97</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Panning</a:t>
            </a:r>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98</a:t>
            </a:fld>
            <a:endParaRPr lang="en-US"/>
          </a:p>
        </p:txBody>
      </p:sp>
    </p:spTree>
    <p:extLst>
      <p:ext uri="{BB962C8B-B14F-4D97-AF65-F5344CB8AC3E}">
        <p14:creationId xmlns:p14="http://schemas.microsoft.com/office/powerpoint/2010/main" val="180664904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red curve exhibits both the</a:t>
            </a:r>
            <a:r>
              <a:rPr lang="en-US" baseline="0" dirty="0" smtClean="0"/>
              <a:t> lowest (140 km) and the highest (&lt;30 km) </a:t>
            </a:r>
            <a:r>
              <a:rPr lang="en-US" baseline="0" dirty="0" err="1" smtClean="0"/>
              <a:t>Vs</a:t>
            </a:r>
            <a:r>
              <a:rPr lang="en-US" baseline="0" dirty="0" smtClean="0"/>
              <a:t>, inconsistent with a thermal anomaly but consistent with</a:t>
            </a:r>
          </a:p>
          <a:p>
            <a:r>
              <a:rPr lang="en-US" baseline="0" dirty="0" err="1" smtClean="0"/>
              <a:t>Artefacts</a:t>
            </a:r>
            <a:r>
              <a:rPr lang="en-US" baseline="0" dirty="0" smtClean="0"/>
              <a:t> introduced by isotropic inversion.</a:t>
            </a:r>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102</a:t>
            </a:fld>
            <a:endParaRPr lang="en-US"/>
          </a:p>
        </p:txBody>
      </p:sp>
    </p:spTree>
    <p:extLst>
      <p:ext uri="{BB962C8B-B14F-4D97-AF65-F5344CB8AC3E}">
        <p14:creationId xmlns:p14="http://schemas.microsoft.com/office/powerpoint/2010/main" val="96351322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BAB </a:t>
            </a:r>
            <a:r>
              <a:rPr lang="en-US" dirty="0" err="1" smtClean="0"/>
              <a:t>Wiens</a:t>
            </a:r>
            <a:endParaRPr lang="en-US" dirty="0" smtClean="0"/>
          </a:p>
          <a:p>
            <a:r>
              <a:rPr lang="en-US" dirty="0" err="1" smtClean="0"/>
              <a:t>Vs</a:t>
            </a:r>
            <a:r>
              <a:rPr lang="en-US" dirty="0" smtClean="0"/>
              <a:t> gets no lower under Hawaii (4 km/s) but does</a:t>
            </a:r>
            <a:r>
              <a:rPr lang="en-US" baseline="0" dirty="0" smtClean="0"/>
              <a:t> so at a greater depth (140 </a:t>
            </a:r>
            <a:r>
              <a:rPr lang="en-US" baseline="0" dirty="0" err="1" smtClean="0"/>
              <a:t>vs</a:t>
            </a:r>
            <a:r>
              <a:rPr lang="en-US" baseline="0" dirty="0" smtClean="0"/>
              <a:t> 50 km).</a:t>
            </a:r>
          </a:p>
          <a:p>
            <a:r>
              <a:rPr lang="en-US" baseline="0" dirty="0" smtClean="0"/>
              <a:t>Ridge centered hotspots (Iceland, Afar)  &amp; BAB tend to have lower </a:t>
            </a:r>
            <a:r>
              <a:rPr lang="en-US" baseline="0" dirty="0" err="1" smtClean="0"/>
              <a:t>Vs</a:t>
            </a:r>
            <a:r>
              <a:rPr lang="en-US" baseline="0" dirty="0" smtClean="0"/>
              <a:t> than Hawaii and </a:t>
            </a:r>
            <a:r>
              <a:rPr lang="en-US" baseline="0" dirty="0" err="1" smtClean="0"/>
              <a:t>midplate</a:t>
            </a:r>
            <a:r>
              <a:rPr lang="en-US" baseline="0" dirty="0" smtClean="0"/>
              <a:t> volcanoes.</a:t>
            </a:r>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103</a:t>
            </a:fld>
            <a:endParaRPr lang="en-US"/>
          </a:p>
        </p:txBody>
      </p:sp>
    </p:spTree>
    <p:extLst>
      <p:ext uri="{BB962C8B-B14F-4D97-AF65-F5344CB8AC3E}">
        <p14:creationId xmlns:p14="http://schemas.microsoft.com/office/powerpoint/2010/main" val="3271995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02BEFFF2-9A58-F041-8497-0298A165DF35}" type="slidenum">
              <a:rPr lang="en-US" sz="1200"/>
              <a:pPr eaLnBrk="1" fontAlgn="base" hangingPunct="1">
                <a:spcBef>
                  <a:spcPct val="0"/>
                </a:spcBef>
                <a:spcAft>
                  <a:spcPct val="0"/>
                </a:spcAft>
              </a:pPr>
              <a:t>10</a:t>
            </a:fld>
            <a:endParaRPr lang="en-US" sz="1200"/>
          </a:p>
        </p:txBody>
      </p:sp>
      <p:sp>
        <p:nvSpPr>
          <p:cNvPr id="146434"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46435"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rPr>
              <a:t>Why are ridge basalts cold?...ridge mantle is cold and ambient </a:t>
            </a:r>
            <a:r>
              <a:rPr lang="en-US" dirty="0" err="1" smtClean="0">
                <a:latin typeface="Calibri" charset="0"/>
              </a:rPr>
              <a:t>geotherms</a:t>
            </a:r>
            <a:r>
              <a:rPr lang="en-US" dirty="0" smtClean="0">
                <a:latin typeface="Calibri" charset="0"/>
              </a:rPr>
              <a:t> in an internally heated mantle are </a:t>
            </a:r>
            <a:r>
              <a:rPr lang="en-US" dirty="0" err="1" smtClean="0">
                <a:latin typeface="Calibri" charset="0"/>
              </a:rPr>
              <a:t>subadiabatic</a:t>
            </a:r>
            <a:r>
              <a:rPr lang="en-US" dirty="0" smtClean="0">
                <a:latin typeface="Calibri" charset="0"/>
              </a:rPr>
              <a:t>. The deeper the source the lower the Tp.</a:t>
            </a:r>
            <a:endParaRPr lang="en-US" dirty="0">
              <a:latin typeface="Calibri"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BAB </a:t>
            </a:r>
            <a:r>
              <a:rPr lang="en-US" dirty="0" err="1" smtClean="0"/>
              <a:t>Wiens</a:t>
            </a:r>
            <a:endParaRPr lang="en-US" dirty="0" smtClean="0"/>
          </a:p>
          <a:p>
            <a:r>
              <a:rPr lang="en-US" dirty="0" err="1" smtClean="0"/>
              <a:t>Vs</a:t>
            </a:r>
            <a:r>
              <a:rPr lang="en-US" dirty="0" smtClean="0"/>
              <a:t> gets no lower under Hawaii (4 km/s) but does</a:t>
            </a:r>
            <a:r>
              <a:rPr lang="en-US" baseline="0" dirty="0" smtClean="0"/>
              <a:t> so at a greater depth (140 </a:t>
            </a:r>
            <a:r>
              <a:rPr lang="en-US" baseline="0" dirty="0" err="1" smtClean="0"/>
              <a:t>vs</a:t>
            </a:r>
            <a:r>
              <a:rPr lang="en-US" baseline="0" dirty="0" smtClean="0"/>
              <a:t> 50 km).</a:t>
            </a:r>
          </a:p>
          <a:p>
            <a:r>
              <a:rPr lang="en-US" baseline="0" dirty="0" smtClean="0"/>
              <a:t>Ridge centered hotspots (Iceland, Afar)  &amp; BAB tend to have lower </a:t>
            </a:r>
            <a:r>
              <a:rPr lang="en-US" baseline="0" dirty="0" err="1" smtClean="0"/>
              <a:t>Vs</a:t>
            </a:r>
            <a:r>
              <a:rPr lang="en-US" baseline="0" dirty="0" smtClean="0"/>
              <a:t> than Hawaii and </a:t>
            </a:r>
            <a:r>
              <a:rPr lang="en-US" baseline="0" dirty="0" err="1" smtClean="0"/>
              <a:t>midplate</a:t>
            </a:r>
            <a:r>
              <a:rPr lang="en-US" baseline="0" dirty="0" smtClean="0"/>
              <a:t> volcanoes.</a:t>
            </a:r>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104</a:t>
            </a:fld>
            <a:endParaRPr lang="en-US"/>
          </a:p>
        </p:txBody>
      </p:sp>
    </p:spTree>
    <p:extLst>
      <p:ext uri="{BB962C8B-B14F-4D97-AF65-F5344CB8AC3E}">
        <p14:creationId xmlns:p14="http://schemas.microsoft.com/office/powerpoint/2010/main" val="327199518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Anderson &amp; </a:t>
            </a:r>
            <a:r>
              <a:rPr lang="en-US" dirty="0" err="1" smtClean="0"/>
              <a:t>Dziewonski</a:t>
            </a:r>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105</a:t>
            </a:fld>
            <a:endParaRPr lang="en-US"/>
          </a:p>
        </p:txBody>
      </p:sp>
    </p:spTree>
    <p:extLst>
      <p:ext uri="{BB962C8B-B14F-4D97-AF65-F5344CB8AC3E}">
        <p14:creationId xmlns:p14="http://schemas.microsoft.com/office/powerpoint/2010/main" val="340672745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ＭＳ Ｐゴシック" charset="0"/>
                <a:cs typeface="ＭＳ Ｐゴシック" charset="0"/>
              </a:rPr>
              <a:t>The delay of the</a:t>
            </a:r>
          </a:p>
          <a:p>
            <a:r>
              <a:rPr lang="en-US" sz="1200" b="0" i="0" u="none" strike="noStrike" kern="1200" baseline="0" dirty="0" smtClean="0">
                <a:solidFill>
                  <a:schemeClr val="tx1"/>
                </a:solidFill>
                <a:latin typeface="+mn-lt"/>
                <a:ea typeface="ＭＳ Ｐゴシック" charset="0"/>
                <a:cs typeface="ＭＳ Ｐゴシック" charset="0"/>
              </a:rPr>
              <a:t>observed SEPR arrival times relative to</a:t>
            </a:r>
          </a:p>
          <a:p>
            <a:r>
              <a:rPr lang="en-US" sz="1200" b="0" i="0" u="none" strike="noStrike" kern="1200" baseline="0" dirty="0" smtClean="0">
                <a:solidFill>
                  <a:schemeClr val="tx1"/>
                </a:solidFill>
                <a:latin typeface="+mn-lt"/>
                <a:ea typeface="ＭＳ Ｐゴシック" charset="0"/>
                <a:cs typeface="ＭＳ Ｐゴシック" charset="0"/>
              </a:rPr>
              <a:t>iasp91 can be attributed to a </a:t>
            </a:r>
            <a:r>
              <a:rPr lang="en-US" sz="1200" b="1" i="0" u="none" strike="noStrike" kern="1200" baseline="0" dirty="0" smtClean="0">
                <a:solidFill>
                  <a:schemeClr val="tx1"/>
                </a:solidFill>
                <a:latin typeface="+mn-lt"/>
                <a:ea typeface="ＭＳ Ｐゴシック" charset="0"/>
                <a:cs typeface="ＭＳ Ｐゴシック" charset="0"/>
              </a:rPr>
              <a:t>2</a:t>
            </a:r>
            <a:r>
              <a:rPr lang="en-US" sz="1200" b="0" i="0" u="none" strike="noStrike" kern="1200" baseline="0" dirty="0" smtClean="0">
                <a:solidFill>
                  <a:schemeClr val="tx1"/>
                </a:solidFill>
                <a:latin typeface="+mn-lt"/>
                <a:ea typeface="ＭＳ Ｐゴシック" charset="0"/>
                <a:cs typeface="ＭＳ Ｐゴシック" charset="0"/>
              </a:rPr>
              <a:t>4 to </a:t>
            </a:r>
            <a:r>
              <a:rPr lang="en-US" sz="1200" b="1" i="0" u="none" strike="noStrike" kern="1200" baseline="0" dirty="0" smtClean="0">
                <a:solidFill>
                  <a:schemeClr val="tx1"/>
                </a:solidFill>
                <a:latin typeface="+mn-lt"/>
                <a:ea typeface="ＭＳ Ｐゴシック" charset="0"/>
                <a:cs typeface="ＭＳ Ｐゴシック" charset="0"/>
              </a:rPr>
              <a:t>2</a:t>
            </a:r>
            <a:r>
              <a:rPr lang="en-US" sz="1200" b="0" i="0" u="none" strike="noStrike" kern="1200" baseline="0" dirty="0" smtClean="0">
                <a:solidFill>
                  <a:schemeClr val="tx1"/>
                </a:solidFill>
                <a:latin typeface="+mn-lt"/>
                <a:ea typeface="ＭＳ Ｐゴシック" charset="0"/>
                <a:cs typeface="ＭＳ Ｐゴシック" charset="0"/>
              </a:rPr>
              <a:t>5%</a:t>
            </a:r>
          </a:p>
          <a:p>
            <a:r>
              <a:rPr lang="en-US" sz="1200" b="0" i="0" u="none" strike="noStrike" kern="1200" baseline="0" dirty="0" smtClean="0">
                <a:solidFill>
                  <a:schemeClr val="tx1"/>
                </a:solidFill>
                <a:latin typeface="+mn-lt"/>
                <a:ea typeface="ＭＳ Ｐゴシック" charset="0"/>
                <a:cs typeface="ＭＳ Ｐゴシック" charset="0"/>
              </a:rPr>
              <a:t>average S</a:t>
            </a:r>
            <a:r>
              <a:rPr lang="en-US" sz="1200" b="1" i="0" u="none" strike="noStrike" kern="1200" baseline="0" dirty="0" smtClean="0">
                <a:solidFill>
                  <a:schemeClr val="tx1"/>
                </a:solidFill>
                <a:latin typeface="+mn-lt"/>
                <a:ea typeface="ＭＳ Ｐゴシック" charset="0"/>
                <a:cs typeface="ＭＳ Ｐゴシック" charset="0"/>
              </a:rPr>
              <a:t>-</a:t>
            </a:r>
            <a:r>
              <a:rPr lang="en-US" sz="1200" b="0" i="0" u="none" strike="noStrike" kern="1200" baseline="0" dirty="0" smtClean="0">
                <a:solidFill>
                  <a:schemeClr val="tx1"/>
                </a:solidFill>
                <a:latin typeface="+mn-lt"/>
                <a:ea typeface="ＭＳ Ｐゴシック" charset="0"/>
                <a:cs typeface="ＭＳ Ｐゴシック" charset="0"/>
              </a:rPr>
              <a:t>wave velocity anomaly in the</a:t>
            </a:r>
          </a:p>
          <a:p>
            <a:r>
              <a:rPr lang="en-US" sz="1200" b="0" i="0" u="none" strike="noStrike" kern="1200" baseline="0" dirty="0" smtClean="0">
                <a:solidFill>
                  <a:schemeClr val="tx1"/>
                </a:solidFill>
                <a:latin typeface="+mn-lt"/>
                <a:ea typeface="ＭＳ Ｐゴシック" charset="0"/>
                <a:cs typeface="ＭＳ Ｐゴシック" charset="0"/>
              </a:rPr>
              <a:t>upper 410</a:t>
            </a:r>
            <a:r>
              <a:rPr lang="en-US" sz="1200" b="1" i="0" u="none" strike="noStrike" kern="1200" baseline="0" dirty="0" smtClean="0">
                <a:solidFill>
                  <a:schemeClr val="tx1"/>
                </a:solidFill>
                <a:latin typeface="+mn-lt"/>
                <a:ea typeface="ＭＳ Ｐゴシック" charset="0"/>
                <a:cs typeface="ＭＳ Ｐゴシック" charset="0"/>
              </a:rPr>
              <a:t>-</a:t>
            </a:r>
            <a:r>
              <a:rPr lang="en-US" sz="1200" b="0" i="0" u="none" strike="noStrike" kern="1200" baseline="0" dirty="0" smtClean="0">
                <a:solidFill>
                  <a:schemeClr val="tx1"/>
                </a:solidFill>
                <a:latin typeface="+mn-lt"/>
                <a:ea typeface="ＭＳ Ｐゴシック" charset="0"/>
                <a:cs typeface="ＭＳ Ｐゴシック" charset="0"/>
              </a:rPr>
              <a:t>km mantle, assuming an empirical</a:t>
            </a:r>
          </a:p>
          <a:p>
            <a:r>
              <a:rPr lang="en-US" sz="1200" b="0" i="0" u="none" strike="noStrike" kern="1200" baseline="0" dirty="0" smtClean="0">
                <a:solidFill>
                  <a:schemeClr val="tx1"/>
                </a:solidFill>
                <a:latin typeface="+mn-lt"/>
                <a:ea typeface="ＭＳ Ｐゴシック" charset="0"/>
                <a:cs typeface="ＭＳ Ｐゴシック" charset="0"/>
              </a:rPr>
              <a:t>linear scaling relation between relative</a:t>
            </a:r>
          </a:p>
          <a:p>
            <a:r>
              <a:rPr lang="en-US" sz="1200" b="0" i="0" u="none" strike="noStrike" kern="1200" baseline="0" dirty="0" smtClean="0">
                <a:solidFill>
                  <a:schemeClr val="tx1"/>
                </a:solidFill>
                <a:latin typeface="+mn-lt"/>
                <a:ea typeface="ＭＳ Ｐゴシック" charset="0"/>
                <a:cs typeface="ＭＳ Ｐゴシック" charset="0"/>
              </a:rPr>
              <a:t>perturbations in P and S velocities (23).</a:t>
            </a:r>
          </a:p>
          <a:p>
            <a:r>
              <a:rPr lang="en-US" sz="1200" b="0" i="0" u="none" strike="noStrike" kern="1200" baseline="0" dirty="0" smtClean="0">
                <a:solidFill>
                  <a:schemeClr val="tx1"/>
                </a:solidFill>
                <a:latin typeface="+mn-lt"/>
                <a:ea typeface="ＭＳ Ｐゴシック" charset="0"/>
                <a:cs typeface="ＭＳ Ｐゴシック" charset="0"/>
              </a:rPr>
              <a:t>The magnitude of the velocity anomaly</a:t>
            </a:r>
          </a:p>
          <a:p>
            <a:r>
              <a:rPr lang="en-US" sz="1200" b="0" i="0" u="none" strike="noStrike" kern="1200" baseline="0" dirty="0" smtClean="0">
                <a:solidFill>
                  <a:schemeClr val="tx1"/>
                </a:solidFill>
                <a:latin typeface="+mn-lt"/>
                <a:ea typeface="ＭＳ Ｐゴシック" charset="0"/>
                <a:cs typeface="ＭＳ Ｐゴシック" charset="0"/>
              </a:rPr>
              <a:t>would double if the anomaly is limited in</a:t>
            </a:r>
          </a:p>
          <a:p>
            <a:r>
              <a:rPr lang="en-US" sz="1200" b="0" i="0" u="none" strike="noStrike" kern="1200" baseline="0" dirty="0" smtClean="0">
                <a:solidFill>
                  <a:schemeClr val="tx1"/>
                </a:solidFill>
                <a:latin typeface="+mn-lt"/>
                <a:ea typeface="ＭＳ Ｐゴシック" charset="0"/>
                <a:cs typeface="ＭＳ Ｐゴシック" charset="0"/>
              </a:rPr>
              <a:t>the upper 200 km. The SEPR P410s and P660s times are</a:t>
            </a:r>
          </a:p>
          <a:p>
            <a:r>
              <a:rPr lang="en-US" sz="1200" b="0" i="0" u="none" strike="noStrike" kern="1200" baseline="0" dirty="0" smtClean="0">
                <a:solidFill>
                  <a:schemeClr val="tx1"/>
                </a:solidFill>
                <a:latin typeface="+mn-lt"/>
                <a:ea typeface="ＭＳ Ｐゴシック" charset="0"/>
                <a:cs typeface="ＭＳ Ｐゴシック" charset="0"/>
              </a:rPr>
              <a:t>slightly above, but within the uncertainty</a:t>
            </a:r>
          </a:p>
          <a:p>
            <a:r>
              <a:rPr lang="en-US" sz="1200" b="0" i="0" u="none" strike="noStrike" kern="1200" baseline="0" dirty="0" smtClean="0">
                <a:solidFill>
                  <a:schemeClr val="tx1"/>
                </a:solidFill>
                <a:latin typeface="+mn-lt"/>
                <a:ea typeface="ＭＳ Ｐゴシック" charset="0"/>
                <a:cs typeface="ＭＳ Ｐゴシック" charset="0"/>
              </a:rPr>
              <a:t>of, the line of unit slope, indicating that the</a:t>
            </a:r>
          </a:p>
          <a:p>
            <a:r>
              <a:rPr lang="en-US" sz="1200" b="0" i="0" u="none" strike="noStrike" kern="1200" baseline="0" dirty="0" smtClean="0">
                <a:solidFill>
                  <a:schemeClr val="tx1"/>
                </a:solidFill>
                <a:latin typeface="+mn-lt"/>
                <a:ea typeface="ＭＳ Ｐゴシック" charset="0"/>
                <a:cs typeface="ＭＳ Ｐゴシック" charset="0"/>
              </a:rPr>
              <a:t>thickness of the mantle transition zone beneath</a:t>
            </a:r>
          </a:p>
          <a:p>
            <a:r>
              <a:rPr lang="en-US" sz="1200" b="0" i="0" u="none" strike="noStrike" kern="1200" baseline="0" dirty="0" smtClean="0">
                <a:solidFill>
                  <a:schemeClr val="tx1"/>
                </a:solidFill>
                <a:latin typeface="+mn-lt"/>
                <a:ea typeface="ＭＳ Ｐゴシック" charset="0"/>
                <a:cs typeface="ＭＳ Ｐゴシック" charset="0"/>
              </a:rPr>
              <a:t>the SEPR is unlikely to be significantly</a:t>
            </a:r>
          </a:p>
          <a:p>
            <a:r>
              <a:rPr lang="en-US" sz="1200" b="0" i="0" u="none" strike="noStrike" kern="1200" baseline="0" dirty="0" smtClean="0">
                <a:solidFill>
                  <a:schemeClr val="tx1"/>
                </a:solidFill>
                <a:latin typeface="+mn-lt"/>
                <a:ea typeface="ＭＳ Ｐゴシック" charset="0"/>
                <a:cs typeface="ＭＳ Ｐゴシック" charset="0"/>
              </a:rPr>
              <a:t>(</a:t>
            </a:r>
            <a:r>
              <a:rPr lang="en-US" sz="1200" b="1" i="0" u="none" strike="noStrike" kern="1200" baseline="0" dirty="0" smtClean="0">
                <a:solidFill>
                  <a:schemeClr val="tx1"/>
                </a:solidFill>
                <a:latin typeface="+mn-lt"/>
                <a:ea typeface="ＭＳ Ｐゴシック" charset="0"/>
                <a:cs typeface="ＭＳ Ｐゴシック" charset="0"/>
              </a:rPr>
              <a:t>;</a:t>
            </a:r>
            <a:r>
              <a:rPr lang="en-US" sz="1200" b="0" i="0" u="none" strike="noStrike" kern="1200" baseline="0" dirty="0" smtClean="0">
                <a:solidFill>
                  <a:schemeClr val="tx1"/>
                </a:solidFill>
                <a:latin typeface="+mn-lt"/>
                <a:ea typeface="ＭＳ Ｐゴシック" charset="0"/>
                <a:cs typeface="ＭＳ Ｐゴシック" charset="0"/>
              </a:rPr>
              <a:t>10 km) less than the global average</a:t>
            </a:r>
          </a:p>
          <a:p>
            <a:r>
              <a:rPr lang="en-US" sz="1200" b="0" i="0" u="none" strike="noStrike" kern="1200" baseline="0" dirty="0" smtClean="0">
                <a:solidFill>
                  <a:schemeClr val="tx1"/>
                </a:solidFill>
                <a:latin typeface="+mn-lt"/>
                <a:ea typeface="ＭＳ Ｐゴシック" charset="0"/>
                <a:cs typeface="ＭＳ Ｐゴシック" charset="0"/>
              </a:rPr>
              <a:t>(24) and in iasp91.</a:t>
            </a:r>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107</a:t>
            </a:fld>
            <a:endParaRPr lang="en-US"/>
          </a:p>
        </p:txBody>
      </p:sp>
    </p:spTree>
    <p:extLst>
      <p:ext uri="{BB962C8B-B14F-4D97-AF65-F5344CB8AC3E}">
        <p14:creationId xmlns:p14="http://schemas.microsoft.com/office/powerpoint/2010/main" val="180990795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Nera</a:t>
            </a:r>
            <a:r>
              <a:rPr lang="en-US" dirty="0" smtClean="0"/>
              <a:t> EPR</a:t>
            </a:r>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108</a:t>
            </a:fld>
            <a:endParaRPr lang="en-US"/>
          </a:p>
        </p:txBody>
      </p:sp>
    </p:spTree>
    <p:extLst>
      <p:ext uri="{BB962C8B-B14F-4D97-AF65-F5344CB8AC3E}">
        <p14:creationId xmlns:p14="http://schemas.microsoft.com/office/powerpoint/2010/main" val="171709215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ＭＳ Ｐゴシック" charset="0"/>
                <a:cs typeface="ＭＳ Ｐゴシック" charset="0"/>
              </a:rPr>
              <a:t> Anomalously low phase velocities</a:t>
            </a:r>
          </a:p>
          <a:p>
            <a:r>
              <a:rPr lang="en-US" sz="1200" b="0" i="0" u="none" strike="noStrike" kern="1200" baseline="0" dirty="0" smtClean="0">
                <a:solidFill>
                  <a:schemeClr val="tx1"/>
                </a:solidFill>
                <a:latin typeface="+mn-lt"/>
                <a:ea typeface="ＭＳ Ｐゴシック" charset="0"/>
                <a:cs typeface="ＭＳ Ｐゴシック" charset="0"/>
              </a:rPr>
              <a:t>are observed below the Sojourn Ridge and </a:t>
            </a:r>
            <a:r>
              <a:rPr lang="en-US" sz="1200" b="0" i="0" u="none" strike="noStrike" kern="1200" baseline="0" dirty="0" err="1" smtClean="0">
                <a:solidFill>
                  <a:schemeClr val="tx1"/>
                </a:solidFill>
                <a:latin typeface="+mn-lt"/>
                <a:ea typeface="ＭＳ Ｐゴシック" charset="0"/>
                <a:cs typeface="ＭＳ Ｐゴシック" charset="0"/>
              </a:rPr>
              <a:t>Hotu</a:t>
            </a:r>
            <a:r>
              <a:rPr lang="en-US" sz="1200" b="0" i="0" u="none" strike="noStrike" kern="1200" baseline="0" dirty="0" smtClean="0">
                <a:solidFill>
                  <a:schemeClr val="tx1"/>
                </a:solidFill>
                <a:latin typeface="+mn-lt"/>
                <a:ea typeface="ＭＳ Ｐゴシック" charset="0"/>
                <a:cs typeface="ＭＳ Ｐゴシック" charset="0"/>
              </a:rPr>
              <a:t> </a:t>
            </a:r>
            <a:r>
              <a:rPr lang="en-US" sz="1200" b="0" i="0" u="none" strike="noStrike" kern="1200" baseline="0" dirty="0" err="1" smtClean="0">
                <a:solidFill>
                  <a:schemeClr val="tx1"/>
                </a:solidFill>
                <a:latin typeface="+mn-lt"/>
                <a:ea typeface="ＭＳ Ｐゴシック" charset="0"/>
                <a:cs typeface="ＭＳ Ｐゴシック" charset="0"/>
              </a:rPr>
              <a:t>Matua</a:t>
            </a:r>
            <a:endParaRPr lang="en-US" sz="1200" b="0" i="0" u="none" strike="noStrike" kern="1200" baseline="0" dirty="0" smtClean="0">
              <a:solidFill>
                <a:schemeClr val="tx1"/>
              </a:solidFill>
              <a:latin typeface="+mn-lt"/>
              <a:ea typeface="ＭＳ Ｐゴシック" charset="0"/>
              <a:cs typeface="ＭＳ Ｐゴシック" charset="0"/>
            </a:endParaRPr>
          </a:p>
          <a:p>
            <a:r>
              <a:rPr lang="en-US" sz="1200" b="0" i="0" u="none" strike="noStrike" kern="1200" baseline="0" dirty="0" smtClean="0">
                <a:solidFill>
                  <a:schemeClr val="tx1"/>
                </a:solidFill>
                <a:latin typeface="+mn-lt"/>
                <a:ea typeface="ＭＳ Ｐゴシック" charset="0"/>
                <a:cs typeface="ＭＳ Ｐゴシック" charset="0"/>
              </a:rPr>
              <a:t>seamount complex at periods up to at least 67 s. High</a:t>
            </a:r>
          </a:p>
          <a:p>
            <a:r>
              <a:rPr lang="en-US" sz="1200" b="0" i="0" u="none" strike="noStrike" kern="1200" baseline="0" dirty="0" smtClean="0">
                <a:solidFill>
                  <a:schemeClr val="tx1"/>
                </a:solidFill>
                <a:latin typeface="+mn-lt"/>
                <a:ea typeface="ＭＳ Ｐゴシック" charset="0"/>
                <a:cs typeface="ＭＳ Ｐゴシック" charset="0"/>
              </a:rPr>
              <a:t>velocities are required between the ridges. Sufficient </a:t>
            </a:r>
            <a:r>
              <a:rPr lang="en-US" sz="1200" b="0" i="0" u="none" strike="noStrike" kern="1200" baseline="0" dirty="0" err="1" smtClean="0">
                <a:solidFill>
                  <a:schemeClr val="tx1"/>
                </a:solidFill>
                <a:latin typeface="+mn-lt"/>
                <a:ea typeface="ＭＳ Ｐゴシック" charset="0"/>
                <a:cs typeface="ＭＳ Ｐゴシック" charset="0"/>
              </a:rPr>
              <a:t>longperiod</a:t>
            </a:r>
            <a:endParaRPr lang="en-US" sz="1200" b="0" i="0" u="none" strike="noStrike" kern="1200" baseline="0" dirty="0" smtClean="0">
              <a:solidFill>
                <a:schemeClr val="tx1"/>
              </a:solidFill>
              <a:latin typeface="+mn-lt"/>
              <a:ea typeface="ＭＳ Ｐゴシック" charset="0"/>
              <a:cs typeface="ＭＳ Ｐゴシック" charset="0"/>
            </a:endParaRPr>
          </a:p>
          <a:p>
            <a:r>
              <a:rPr lang="en-US" sz="1200" b="0" i="0" u="none" strike="noStrike" kern="1200" baseline="0" dirty="0" smtClean="0">
                <a:solidFill>
                  <a:schemeClr val="tx1"/>
                </a:solidFill>
                <a:latin typeface="+mn-lt"/>
                <a:ea typeface="ＭＳ Ｐゴシック" charset="0"/>
                <a:cs typeface="ＭＳ Ｐゴシック" charset="0"/>
              </a:rPr>
              <a:t>data are available to resolve the shape of the LVZ</a:t>
            </a:r>
          </a:p>
          <a:p>
            <a:r>
              <a:rPr lang="en-US" sz="1200" b="0" i="0" u="none" strike="noStrike" kern="1200" baseline="0" dirty="0" smtClean="0">
                <a:solidFill>
                  <a:schemeClr val="tx1"/>
                </a:solidFill>
                <a:latin typeface="+mn-lt"/>
                <a:ea typeface="ＭＳ Ｐゴシック" charset="0"/>
                <a:cs typeface="ＭＳ Ｐゴシック" charset="0"/>
              </a:rPr>
              <a:t>below the lithosphere. There is a strongly negative shear</a:t>
            </a:r>
          </a:p>
          <a:p>
            <a:r>
              <a:rPr lang="en-US" sz="1200" b="0" i="0" u="none" strike="noStrike" kern="1200" baseline="0" dirty="0" smtClean="0">
                <a:solidFill>
                  <a:schemeClr val="tx1"/>
                </a:solidFill>
                <a:latin typeface="+mn-lt"/>
                <a:ea typeface="ＭＳ Ｐゴシック" charset="0"/>
                <a:cs typeface="ＭＳ Ｐゴシック" charset="0"/>
              </a:rPr>
              <a:t>wave velocity gradient beginning at about 25 km depth</a:t>
            </a:r>
          </a:p>
          <a:p>
            <a:r>
              <a:rPr lang="en-US" sz="1200" b="0" i="0" u="none" strike="noStrike" kern="1200" baseline="0" dirty="0" smtClean="0">
                <a:solidFill>
                  <a:schemeClr val="tx1"/>
                </a:solidFill>
                <a:latin typeface="+mn-lt"/>
                <a:ea typeface="ＭＳ Ｐゴシック" charset="0"/>
                <a:cs typeface="ＭＳ Ｐゴシック" charset="0"/>
              </a:rPr>
              <a:t>leading to a minimum shear velocity of 3.95 km/s at 70 km.</a:t>
            </a:r>
          </a:p>
          <a:p>
            <a:r>
              <a:rPr lang="en-US" sz="1200" b="0" i="0" u="none" strike="noStrike" kern="1200" baseline="0" dirty="0" smtClean="0">
                <a:solidFill>
                  <a:schemeClr val="tx1"/>
                </a:solidFill>
                <a:latin typeface="+mn-lt"/>
                <a:ea typeface="ＭＳ Ｐゴシック" charset="0"/>
                <a:cs typeface="ＭＳ Ｐゴシック" charset="0"/>
              </a:rPr>
              <a:t>We associate the negative velocity gradient with the base of</a:t>
            </a:r>
          </a:p>
          <a:p>
            <a:r>
              <a:rPr lang="en-US" sz="1200" b="0" i="0" u="none" strike="noStrike" kern="1200" baseline="0" dirty="0" smtClean="0">
                <a:solidFill>
                  <a:schemeClr val="tx1"/>
                </a:solidFill>
                <a:latin typeface="+mn-lt"/>
                <a:ea typeface="ＭＳ Ｐゴシック" charset="0"/>
                <a:cs typeface="ＭＳ Ｐゴシック" charset="0"/>
              </a:rPr>
              <a:t>the lithosphere averaged over the study area at 40 ± 15 km</a:t>
            </a:r>
          </a:p>
          <a:p>
            <a:r>
              <a:rPr lang="en-US" sz="1200" b="0" i="0" u="none" strike="noStrike" kern="1200" baseline="0" dirty="0" smtClean="0">
                <a:solidFill>
                  <a:schemeClr val="tx1"/>
                </a:solidFill>
                <a:latin typeface="+mn-lt"/>
                <a:ea typeface="ＭＳ Ｐゴシック" charset="0"/>
                <a:cs typeface="ＭＳ Ｐゴシック" charset="0"/>
              </a:rPr>
              <a:t>depth. The minimum velocity at 70 km is underlain by a</a:t>
            </a:r>
          </a:p>
          <a:p>
            <a:r>
              <a:rPr lang="en-US" sz="1200" b="0" i="0" u="none" strike="noStrike" kern="1200" baseline="0" dirty="0" smtClean="0">
                <a:solidFill>
                  <a:schemeClr val="tx1"/>
                </a:solidFill>
                <a:latin typeface="+mn-lt"/>
                <a:ea typeface="ＭＳ Ｐゴシック" charset="0"/>
                <a:cs typeface="ＭＳ Ｐゴシック" charset="0"/>
              </a:rPr>
              <a:t>sharp positive velocity gradient extending to  125 km. We</a:t>
            </a:r>
          </a:p>
          <a:p>
            <a:r>
              <a:rPr lang="en-US" sz="1200" b="0" i="0" u="none" strike="noStrike" kern="1200" baseline="0" dirty="0" smtClean="0">
                <a:solidFill>
                  <a:schemeClr val="tx1"/>
                </a:solidFill>
                <a:latin typeface="+mn-lt"/>
                <a:ea typeface="ＭＳ Ｐゴシック" charset="0"/>
                <a:cs typeface="ＭＳ Ｐゴシック" charset="0"/>
              </a:rPr>
              <a:t>suggest that the onset of decompression melting causes the</a:t>
            </a:r>
          </a:p>
          <a:p>
            <a:r>
              <a:rPr lang="en-US" sz="1200" b="0" i="0" u="none" strike="noStrike" kern="1200" baseline="0" dirty="0" smtClean="0">
                <a:solidFill>
                  <a:schemeClr val="tx1"/>
                </a:solidFill>
                <a:latin typeface="+mn-lt"/>
                <a:ea typeface="ＭＳ Ｐゴシック" charset="0"/>
                <a:cs typeface="ＭＳ Ｐゴシック" charset="0"/>
              </a:rPr>
              <a:t>change in shear velocity gradient at  125 km. Dehydration</a:t>
            </a:r>
          </a:p>
          <a:p>
            <a:r>
              <a:rPr lang="en-US" sz="1200" b="0" i="0" u="none" strike="noStrike" kern="1200" baseline="0" dirty="0" smtClean="0">
                <a:solidFill>
                  <a:schemeClr val="tx1"/>
                </a:solidFill>
                <a:latin typeface="+mn-lt"/>
                <a:ea typeface="ＭＳ Ｐゴシック" charset="0"/>
                <a:cs typeface="ＭＳ Ｐゴシック" charset="0"/>
              </a:rPr>
              <a:t>associated with increased melting and melt removal may be</a:t>
            </a:r>
          </a:p>
          <a:p>
            <a:r>
              <a:rPr lang="en-US" sz="1200" b="0" i="0" u="none" strike="noStrike" kern="1200" baseline="0" dirty="0" smtClean="0">
                <a:solidFill>
                  <a:schemeClr val="tx1"/>
                </a:solidFill>
                <a:latin typeface="+mn-lt"/>
                <a:ea typeface="ＭＳ Ｐゴシック" charset="0"/>
                <a:cs typeface="ＭＳ Ｐゴシック" charset="0"/>
              </a:rPr>
              <a:t>responsible for the reversal in gradient at 70 km.</a:t>
            </a:r>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109</a:t>
            </a:fld>
            <a:endParaRPr lang="en-US"/>
          </a:p>
        </p:txBody>
      </p:sp>
    </p:spTree>
    <p:extLst>
      <p:ext uri="{BB962C8B-B14F-4D97-AF65-F5344CB8AC3E}">
        <p14:creationId xmlns:p14="http://schemas.microsoft.com/office/powerpoint/2010/main" val="115405145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ＭＳ Ｐゴシック" charset="0"/>
                <a:cs typeface="ＭＳ Ｐゴシック" charset="0"/>
              </a:rPr>
              <a:t>There is some trade off between isotropic and</a:t>
            </a:r>
          </a:p>
          <a:p>
            <a:r>
              <a:rPr lang="en-US" sz="1200" b="0" i="0" u="none" strike="noStrike" kern="1200" baseline="0" dirty="0" smtClean="0">
                <a:solidFill>
                  <a:schemeClr val="tx1"/>
                </a:solidFill>
                <a:latin typeface="+mn-lt"/>
                <a:ea typeface="ＭＳ Ｐゴシック" charset="0"/>
                <a:cs typeface="ＭＳ Ｐゴシック" charset="0"/>
              </a:rPr>
              <a:t>anisotropic values below </a:t>
            </a:r>
            <a:r>
              <a:rPr lang="en-US" sz="1200" b="1" i="0" u="none" strike="noStrike" kern="1200" baseline="0" dirty="0" smtClean="0">
                <a:solidFill>
                  <a:schemeClr val="tx1"/>
                </a:solidFill>
                <a:latin typeface="+mn-lt"/>
                <a:ea typeface="ＭＳ Ｐゴシック" charset="0"/>
                <a:cs typeface="ＭＳ Ｐゴシック" charset="0"/>
              </a:rPr>
              <a:t>∼</a:t>
            </a:r>
            <a:r>
              <a:rPr lang="en-US" sz="1200" b="0" i="0" u="none" strike="noStrike" kern="1200" baseline="0" dirty="0" smtClean="0">
                <a:solidFill>
                  <a:schemeClr val="tx1"/>
                </a:solidFill>
                <a:latin typeface="+mn-lt"/>
                <a:ea typeface="ＭＳ Ｐゴシック" charset="0"/>
                <a:cs typeface="ＭＳ Ｐゴシック" charset="0"/>
              </a:rPr>
              <a:t>80 km depth, but the</a:t>
            </a:r>
          </a:p>
          <a:p>
            <a:r>
              <a:rPr lang="en-US" sz="1200" b="0" i="0" u="none" strike="noStrike" kern="1200" baseline="0" dirty="0" smtClean="0">
                <a:solidFill>
                  <a:schemeClr val="tx1"/>
                </a:solidFill>
                <a:latin typeface="+mn-lt"/>
                <a:ea typeface="ＭＳ Ｐゴシック" charset="0"/>
                <a:cs typeface="ＭＳ Ｐゴシック" charset="0"/>
              </a:rPr>
              <a:t>anisotropy is required to be negative (VSV &gt; VSH)</a:t>
            </a:r>
          </a:p>
          <a:p>
            <a:r>
              <a:rPr lang="en-US" sz="1200" b="0" i="0" u="none" strike="noStrike" kern="1200" baseline="0" dirty="0" smtClean="0">
                <a:solidFill>
                  <a:schemeClr val="tx1"/>
                </a:solidFill>
                <a:latin typeface="+mn-lt"/>
                <a:ea typeface="ＭＳ Ｐゴシック" charset="0"/>
                <a:cs typeface="ＭＳ Ｐゴシック" charset="0"/>
              </a:rPr>
              <a:t>at those depths to produce enough change in the</a:t>
            </a:r>
          </a:p>
          <a:p>
            <a:r>
              <a:rPr lang="en-US" sz="1200" b="0" i="0" u="none" strike="noStrike" kern="1200" baseline="0" dirty="0" smtClean="0">
                <a:solidFill>
                  <a:schemeClr val="tx1"/>
                </a:solidFill>
                <a:latin typeface="+mn-lt"/>
                <a:ea typeface="ＭＳ Ｐゴシック" charset="0"/>
                <a:cs typeface="ＭＳ Ｐゴシック" charset="0"/>
              </a:rPr>
              <a:t>isotropic model to match the other geographic</a:t>
            </a:r>
          </a:p>
          <a:p>
            <a:r>
              <a:rPr lang="en-US" sz="1200" b="0" i="0" u="none" strike="noStrike" kern="1200" baseline="0" dirty="0" smtClean="0">
                <a:solidFill>
                  <a:schemeClr val="tx1"/>
                </a:solidFill>
                <a:latin typeface="+mn-lt"/>
                <a:ea typeface="ＭＳ Ｐゴシック" charset="0"/>
                <a:cs typeface="ＭＳ Ｐゴシック" charset="0"/>
              </a:rPr>
              <a:t>regions. This also raises the data misfit and is</a:t>
            </a:r>
          </a:p>
          <a:p>
            <a:r>
              <a:rPr lang="en-US" sz="1200" b="0" i="0" u="none" strike="noStrike" kern="1200" baseline="0" dirty="0" smtClean="0">
                <a:solidFill>
                  <a:schemeClr val="tx1"/>
                </a:solidFill>
                <a:latin typeface="+mn-lt"/>
                <a:ea typeface="ＭＳ Ｐゴシック" charset="0"/>
                <a:cs typeface="ＭＳ Ｐゴシック" charset="0"/>
              </a:rPr>
              <a:t>therefore not the preferred solution. The deep low</a:t>
            </a:r>
          </a:p>
          <a:p>
            <a:r>
              <a:rPr lang="en-US" sz="1200" b="0" i="0" u="none" strike="noStrike" kern="1200" baseline="0" dirty="0" smtClean="0">
                <a:solidFill>
                  <a:schemeClr val="tx1"/>
                </a:solidFill>
                <a:latin typeface="+mn-lt"/>
                <a:ea typeface="ＭＳ Ｐゴシック" charset="0"/>
                <a:cs typeface="ＭＳ Ｐゴシック" charset="0"/>
              </a:rPr>
              <a:t>velocities in the Pacific model do not appear at the</a:t>
            </a:r>
          </a:p>
          <a:p>
            <a:r>
              <a:rPr lang="en-US" sz="1200" b="0" i="0" u="none" strike="noStrike" kern="1200" baseline="0" dirty="0" smtClean="0">
                <a:solidFill>
                  <a:schemeClr val="tx1"/>
                </a:solidFill>
                <a:latin typeface="+mn-lt"/>
                <a:ea typeface="ＭＳ Ｐゴシック" charset="0"/>
                <a:cs typeface="ＭＳ Ｐゴシック" charset="0"/>
              </a:rPr>
              <a:t>older age ranges, indicating that they arise from an</a:t>
            </a:r>
          </a:p>
          <a:p>
            <a:r>
              <a:rPr lang="en-US" sz="1200" b="0" i="0" u="none" strike="noStrike" kern="1200" baseline="0" dirty="0" smtClean="0">
                <a:solidFill>
                  <a:schemeClr val="tx1"/>
                </a:solidFill>
                <a:latin typeface="+mn-lt"/>
                <a:ea typeface="ＭＳ Ｐゴシック" charset="0"/>
                <a:cs typeface="ＭＳ Ｐゴシック" charset="0"/>
              </a:rPr>
              <a:t>upwelling phenomenon. Since melting in the presence</a:t>
            </a:r>
          </a:p>
          <a:p>
            <a:r>
              <a:rPr lang="en-US" sz="1200" b="0" i="0" u="none" strike="noStrike" kern="1200" baseline="0" dirty="0" smtClean="0">
                <a:solidFill>
                  <a:schemeClr val="tx1"/>
                </a:solidFill>
                <a:latin typeface="+mn-lt"/>
                <a:ea typeface="ＭＳ Ｐゴシック" charset="0"/>
                <a:cs typeface="ＭＳ Ｐゴシック" charset="0"/>
              </a:rPr>
              <a:t>of water is expected to occur below </a:t>
            </a:r>
            <a:r>
              <a:rPr lang="en-US" sz="1200" b="1" i="0" u="none" strike="noStrike" kern="1200" baseline="0" dirty="0" smtClean="0">
                <a:solidFill>
                  <a:schemeClr val="tx1"/>
                </a:solidFill>
                <a:latin typeface="+mn-lt"/>
                <a:ea typeface="ＭＳ Ｐゴシック" charset="0"/>
                <a:cs typeface="ＭＳ Ｐゴシック" charset="0"/>
              </a:rPr>
              <a:t>∼</a:t>
            </a:r>
            <a:r>
              <a:rPr lang="en-US" sz="1200" b="0" i="0" u="none" strike="noStrike" kern="1200" baseline="0" dirty="0" smtClean="0">
                <a:solidFill>
                  <a:schemeClr val="tx1"/>
                </a:solidFill>
                <a:latin typeface="+mn-lt"/>
                <a:ea typeface="ＭＳ Ｐゴシック" charset="0"/>
                <a:cs typeface="ＭＳ Ｐゴシック" charset="0"/>
              </a:rPr>
              <a:t>60 km</a:t>
            </a:r>
          </a:p>
          <a:p>
            <a:r>
              <a:rPr lang="en-US" sz="1200" b="0" i="0" u="none" strike="noStrike" kern="1200" baseline="0" dirty="0" smtClean="0">
                <a:solidFill>
                  <a:schemeClr val="tx1"/>
                </a:solidFill>
                <a:latin typeface="+mn-lt"/>
                <a:ea typeface="ＭＳ Ｐゴシック" charset="0"/>
                <a:cs typeface="ＭＳ Ｐゴシック" charset="0"/>
              </a:rPr>
              <a:t>depth [</a:t>
            </a:r>
            <a:r>
              <a:rPr lang="en-US" sz="1200" b="0" i="0" u="none" strike="noStrike" kern="1200" baseline="0" dirty="0" err="1" smtClean="0">
                <a:solidFill>
                  <a:schemeClr val="tx1"/>
                </a:solidFill>
                <a:latin typeface="+mn-lt"/>
                <a:ea typeface="ＭＳ Ｐゴシック" charset="0"/>
                <a:cs typeface="ＭＳ Ｐゴシック" charset="0"/>
              </a:rPr>
              <a:t>Hirth</a:t>
            </a:r>
            <a:r>
              <a:rPr lang="en-US" sz="1200" b="0" i="0" u="none" strike="noStrike" kern="1200" baseline="0" dirty="0" smtClean="0">
                <a:solidFill>
                  <a:schemeClr val="tx1"/>
                </a:solidFill>
                <a:latin typeface="+mn-lt"/>
                <a:ea typeface="ＭＳ Ｐゴシック" charset="0"/>
                <a:cs typeface="ＭＳ Ｐゴシック" charset="0"/>
              </a:rPr>
              <a:t> and </a:t>
            </a:r>
            <a:r>
              <a:rPr lang="en-US" sz="1200" b="0" i="0" u="none" strike="noStrike" kern="1200" baseline="0" dirty="0" err="1" smtClean="0">
                <a:solidFill>
                  <a:schemeClr val="tx1"/>
                </a:solidFill>
                <a:latin typeface="+mn-lt"/>
                <a:ea typeface="ＭＳ Ｐゴシック" charset="0"/>
                <a:cs typeface="ＭＳ Ｐゴシック" charset="0"/>
              </a:rPr>
              <a:t>Kohlstedt</a:t>
            </a:r>
            <a:r>
              <a:rPr lang="en-US" sz="1200" b="0" i="0" u="none" strike="noStrike" kern="1200" baseline="0" dirty="0" smtClean="0">
                <a:solidFill>
                  <a:schemeClr val="tx1"/>
                </a:solidFill>
                <a:latin typeface="+mn-lt"/>
                <a:ea typeface="ＭＳ Ｐゴシック" charset="0"/>
                <a:cs typeface="ＭＳ Ｐゴシック" charset="0"/>
              </a:rPr>
              <a:t>, 1996], then perhaps</a:t>
            </a:r>
          </a:p>
          <a:p>
            <a:r>
              <a:rPr lang="en-US" sz="1200" b="0" i="0" u="none" strike="noStrike" kern="1200" baseline="0" dirty="0" smtClean="0">
                <a:solidFill>
                  <a:schemeClr val="tx1"/>
                </a:solidFill>
                <a:latin typeface="+mn-lt"/>
                <a:ea typeface="ＭＳ Ｐゴシック" charset="0"/>
                <a:cs typeface="ＭＳ Ｐゴシック" charset="0"/>
              </a:rPr>
              <a:t>some wet melting occurs in the Pacific, but little</a:t>
            </a:r>
          </a:p>
          <a:p>
            <a:r>
              <a:rPr lang="en-US" sz="1200" b="0" i="0" u="none" strike="noStrike" kern="1200" baseline="0" dirty="0" smtClean="0">
                <a:solidFill>
                  <a:schemeClr val="tx1"/>
                </a:solidFill>
                <a:latin typeface="+mn-lt"/>
                <a:ea typeface="ＭＳ Ｐゴシック" charset="0"/>
                <a:cs typeface="ＭＳ Ｐゴシック" charset="0"/>
              </a:rPr>
              <a:t>or no such deep melting occurs beneath the </a:t>
            </a:r>
            <a:r>
              <a:rPr lang="en-US" sz="1200" b="0" i="0" u="none" strike="noStrike" kern="1200" baseline="0" dirty="0" err="1" smtClean="0">
                <a:solidFill>
                  <a:schemeClr val="tx1"/>
                </a:solidFill>
                <a:latin typeface="+mn-lt"/>
                <a:ea typeface="ＭＳ Ｐゴシック" charset="0"/>
                <a:cs typeface="ＭＳ Ｐゴシック" charset="0"/>
              </a:rPr>
              <a:t>Mohns</a:t>
            </a:r>
            <a:endParaRPr lang="en-US" sz="1200" b="0" i="0" u="none" strike="noStrike" kern="1200" baseline="0" dirty="0" smtClean="0">
              <a:solidFill>
                <a:schemeClr val="tx1"/>
              </a:solidFill>
              <a:latin typeface="+mn-lt"/>
              <a:ea typeface="ＭＳ Ｐゴシック" charset="0"/>
              <a:cs typeface="ＭＳ Ｐゴシック" charset="0"/>
            </a:endParaRPr>
          </a:p>
          <a:p>
            <a:r>
              <a:rPr lang="en-US" sz="1200" b="0" i="0" u="none" strike="noStrike" kern="1200" baseline="0" dirty="0" smtClean="0">
                <a:solidFill>
                  <a:schemeClr val="tx1"/>
                </a:solidFill>
                <a:latin typeface="+mn-lt"/>
                <a:ea typeface="ＭＳ Ｐゴシック" charset="0"/>
                <a:cs typeface="ＭＳ Ｐゴシック" charset="0"/>
              </a:rPr>
              <a:t>ridge on average. In addition, the velocities in the</a:t>
            </a:r>
          </a:p>
          <a:p>
            <a:r>
              <a:rPr lang="en-US" sz="1200" b="0" i="0" u="none" strike="noStrike" kern="1200" baseline="0" dirty="0" err="1" smtClean="0">
                <a:solidFill>
                  <a:schemeClr val="tx1"/>
                </a:solidFill>
                <a:latin typeface="+mn-lt"/>
                <a:ea typeface="ＭＳ Ｐゴシック" charset="0"/>
                <a:cs typeface="ＭＳ Ｐゴシック" charset="0"/>
              </a:rPr>
              <a:t>Mohns</a:t>
            </a:r>
            <a:r>
              <a:rPr lang="en-US" sz="1200" b="0" i="0" u="none" strike="noStrike" kern="1200" baseline="0" dirty="0" smtClean="0">
                <a:solidFill>
                  <a:schemeClr val="tx1"/>
                </a:solidFill>
                <a:latin typeface="+mn-lt"/>
                <a:ea typeface="ＭＳ Ｐゴシック" charset="0"/>
                <a:cs typeface="ＭＳ Ｐゴシック" charset="0"/>
              </a:rPr>
              <a:t> model below 60 km depth do not increase</a:t>
            </a:r>
          </a:p>
          <a:p>
            <a:r>
              <a:rPr lang="en-US" sz="1200" b="0" i="0" u="none" strike="noStrike" kern="1200" baseline="0" dirty="0" smtClean="0">
                <a:solidFill>
                  <a:schemeClr val="tx1"/>
                </a:solidFill>
                <a:latin typeface="+mn-lt"/>
                <a:ea typeface="ＭＳ Ｐゴシック" charset="0"/>
                <a:cs typeface="ＭＳ Ｐゴシック" charset="0"/>
              </a:rPr>
              <a:t>with distance from the ridge axis (or more accurately,</a:t>
            </a:r>
          </a:p>
          <a:p>
            <a:r>
              <a:rPr lang="en-US" sz="1200" b="0" i="0" u="none" strike="noStrike" kern="1200" baseline="0" dirty="0" smtClean="0">
                <a:solidFill>
                  <a:schemeClr val="tx1"/>
                </a:solidFill>
                <a:latin typeface="+mn-lt"/>
                <a:ea typeface="ＭＳ Ｐゴシック" charset="0"/>
                <a:cs typeface="ＭＳ Ｐゴシック" charset="0"/>
              </a:rPr>
              <a:t>the data do not require such an increase) and</a:t>
            </a:r>
          </a:p>
          <a:p>
            <a:r>
              <a:rPr lang="en-US" sz="1200" b="0" i="0" u="none" strike="noStrike" kern="1200" baseline="0" dirty="0" smtClean="0">
                <a:solidFill>
                  <a:schemeClr val="tx1"/>
                </a:solidFill>
                <a:latin typeface="+mn-lt"/>
                <a:ea typeface="ＭＳ Ｐゴシック" charset="0"/>
                <a:cs typeface="ＭＳ Ｐゴシック" charset="0"/>
              </a:rPr>
              <a:t>thus there is no obvious upwelling</a:t>
            </a:r>
            <a:r>
              <a:rPr lang="en-US" sz="1200" b="1" i="0" u="none" strike="noStrike" kern="1200" baseline="0" dirty="0" smtClean="0">
                <a:solidFill>
                  <a:schemeClr val="tx1"/>
                </a:solidFill>
                <a:latin typeface="+mn-lt"/>
                <a:ea typeface="ＭＳ Ｐゴシック" charset="0"/>
                <a:cs typeface="ＭＳ Ｐゴシック" charset="0"/>
              </a:rPr>
              <a:t>‐</a:t>
            </a:r>
            <a:r>
              <a:rPr lang="en-US" sz="1200" b="0" i="0" u="none" strike="noStrike" kern="1200" baseline="0" dirty="0" smtClean="0">
                <a:solidFill>
                  <a:schemeClr val="tx1"/>
                </a:solidFill>
                <a:latin typeface="+mn-lt"/>
                <a:ea typeface="ＭＳ Ｐゴシック" charset="0"/>
                <a:cs typeface="ＭＳ Ｐゴシック" charset="0"/>
              </a:rPr>
              <a:t>related anomaly</a:t>
            </a:r>
          </a:p>
          <a:p>
            <a:r>
              <a:rPr lang="en-US" sz="1200" b="0" i="0" u="none" strike="noStrike" kern="1200" baseline="0" dirty="0" smtClean="0">
                <a:solidFill>
                  <a:schemeClr val="tx1"/>
                </a:solidFill>
                <a:latin typeface="+mn-lt"/>
                <a:ea typeface="ＭＳ Ｐゴシック" charset="0"/>
                <a:cs typeface="ＭＳ Ｐゴシック" charset="0"/>
              </a:rPr>
              <a:t>below this depth…A common interpretation of radial anisotropy</a:t>
            </a:r>
          </a:p>
          <a:p>
            <a:r>
              <a:rPr lang="en-US" sz="1200" b="0" i="0" u="none" strike="noStrike" kern="1200" baseline="0" dirty="0" smtClean="0">
                <a:solidFill>
                  <a:schemeClr val="tx1"/>
                </a:solidFill>
                <a:latin typeface="+mn-lt"/>
                <a:ea typeface="ＭＳ Ｐゴシック" charset="0"/>
                <a:cs typeface="ＭＳ Ｐゴシック" charset="0"/>
              </a:rPr>
              <a:t>is the alignment of mantle olivine due to sub</a:t>
            </a:r>
            <a:r>
              <a:rPr lang="en-US" sz="1200" b="1" i="0" u="none" strike="noStrike" kern="1200" baseline="0" dirty="0" smtClean="0">
                <a:solidFill>
                  <a:schemeClr val="tx1"/>
                </a:solidFill>
                <a:latin typeface="+mn-lt"/>
                <a:ea typeface="ＭＳ Ｐゴシック" charset="0"/>
                <a:cs typeface="ＭＳ Ｐゴシック" charset="0"/>
              </a:rPr>
              <a:t>‐</a:t>
            </a:r>
            <a:r>
              <a:rPr lang="en-US" sz="1200" b="0" i="0" u="none" strike="noStrike" kern="1200" baseline="0" dirty="0" smtClean="0">
                <a:solidFill>
                  <a:schemeClr val="tx1"/>
                </a:solidFill>
                <a:latin typeface="+mn-lt"/>
                <a:ea typeface="ＭＳ Ｐゴシック" charset="0"/>
                <a:cs typeface="ＭＳ Ｐゴシック" charset="0"/>
              </a:rPr>
              <a:t>ridge</a:t>
            </a:r>
          </a:p>
          <a:p>
            <a:r>
              <a:rPr lang="en-US" sz="1200" b="0" i="0" u="none" strike="noStrike" kern="1200" baseline="0" dirty="0" smtClean="0">
                <a:solidFill>
                  <a:schemeClr val="tx1"/>
                </a:solidFill>
                <a:latin typeface="+mn-lt"/>
                <a:ea typeface="ＭＳ Ｐゴシック" charset="0"/>
                <a:cs typeface="ＭＳ Ｐゴシック" charset="0"/>
              </a:rPr>
              <a:t>flow. Six percent radial anisotropy is similar to, </a:t>
            </a:r>
            <a:r>
              <a:rPr lang="en-US" sz="1200" b="0" i="0" u="none" strike="noStrike" kern="1200" baseline="0" dirty="0" err="1" smtClean="0">
                <a:solidFill>
                  <a:schemeClr val="tx1"/>
                </a:solidFill>
                <a:latin typeface="+mn-lt"/>
                <a:ea typeface="ＭＳ Ｐゴシック" charset="0"/>
                <a:cs typeface="ＭＳ Ｐゴシック" charset="0"/>
              </a:rPr>
              <a:t>ifnot</a:t>
            </a:r>
            <a:r>
              <a:rPr lang="en-US" sz="1200" b="0" i="0" u="none" strike="noStrike" kern="1200" baseline="0" dirty="0" smtClean="0">
                <a:solidFill>
                  <a:schemeClr val="tx1"/>
                </a:solidFill>
                <a:latin typeface="+mn-lt"/>
                <a:ea typeface="ＭＳ Ｐゴシック" charset="0"/>
                <a:cs typeface="ＭＳ Ｐゴシック" charset="0"/>
              </a:rPr>
              <a:t> higher than, that found in other studies of the</a:t>
            </a:r>
          </a:p>
          <a:p>
            <a:r>
              <a:rPr lang="en-US" sz="1200" b="0" i="0" u="none" strike="noStrike" kern="1200" baseline="0" dirty="0" smtClean="0">
                <a:solidFill>
                  <a:schemeClr val="tx1"/>
                </a:solidFill>
                <a:latin typeface="+mn-lt"/>
                <a:ea typeface="ＭＳ Ｐゴシック" charset="0"/>
                <a:cs typeface="ＭＳ Ｐゴシック" charset="0"/>
              </a:rPr>
              <a:t>upper oceanic mantle near ridges spreading at slow</a:t>
            </a:r>
          </a:p>
          <a:p>
            <a:r>
              <a:rPr lang="en-US" sz="1200" b="0" i="0" u="none" strike="noStrike" kern="1200" baseline="0" dirty="0" smtClean="0">
                <a:solidFill>
                  <a:schemeClr val="tx1"/>
                </a:solidFill>
                <a:latin typeface="+mn-lt"/>
                <a:ea typeface="ＭＳ Ｐゴシック" charset="0"/>
                <a:cs typeface="ＭＳ Ｐゴシック" charset="0"/>
              </a:rPr>
              <a:t>to fast rates</a:t>
            </a:r>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111</a:t>
            </a:fld>
            <a:endParaRPr lang="en-US"/>
          </a:p>
        </p:txBody>
      </p:sp>
    </p:spTree>
    <p:extLst>
      <p:ext uri="{BB962C8B-B14F-4D97-AF65-F5344CB8AC3E}">
        <p14:creationId xmlns:p14="http://schemas.microsoft.com/office/powerpoint/2010/main" val="359791647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Much of the oceanic LVL has Vs,4.2 km/s</a:t>
            </a:r>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116</a:t>
            </a:fld>
            <a:endParaRPr lang="en-US"/>
          </a:p>
        </p:txBody>
      </p:sp>
    </p:spTree>
    <p:extLst>
      <p:ext uri="{BB962C8B-B14F-4D97-AF65-F5344CB8AC3E}">
        <p14:creationId xmlns:p14="http://schemas.microsoft.com/office/powerpoint/2010/main" val="163259483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Sato Sacks</a:t>
            </a:r>
          </a:p>
          <a:p>
            <a:r>
              <a:rPr lang="en-US" dirty="0" smtClean="0"/>
              <a:t>LVZ temperature and melt contents of 1500 C and several percent are consistent with seismic </a:t>
            </a:r>
            <a:r>
              <a:rPr lang="en-US" dirty="0" err="1" smtClean="0"/>
              <a:t>wavespeeds</a:t>
            </a:r>
            <a:r>
              <a:rPr lang="en-US" dirty="0" smtClean="0"/>
              <a:t> in normal oceanic mantle</a:t>
            </a:r>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118</a:t>
            </a:fld>
            <a:endParaRPr lang="en-US"/>
          </a:p>
        </p:txBody>
      </p:sp>
    </p:spTree>
    <p:extLst>
      <p:ext uri="{BB962C8B-B14F-4D97-AF65-F5344CB8AC3E}">
        <p14:creationId xmlns:p14="http://schemas.microsoft.com/office/powerpoint/2010/main" val="243747979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ＭＳ Ｐゴシック" charset="0"/>
                <a:cs typeface="ＭＳ Ｐゴシック" charset="0"/>
              </a:rPr>
              <a:t> 4.2.2. Interpreting one-dimensional models</a:t>
            </a:r>
          </a:p>
          <a:p>
            <a:r>
              <a:rPr lang="en-US" sz="1200" b="0" i="0" u="none" strike="noStrike" kern="1200" baseline="0" dirty="0" smtClean="0">
                <a:solidFill>
                  <a:schemeClr val="tx1"/>
                </a:solidFill>
                <a:latin typeface="+mn-lt"/>
                <a:ea typeface="ＭＳ Ｐゴシック" charset="0"/>
                <a:cs typeface="ＭＳ Ｐゴシック" charset="0"/>
              </a:rPr>
              <a:t>As found in previous studies (</a:t>
            </a:r>
            <a:r>
              <a:rPr lang="en-US" sz="1200" b="0" i="0" u="none" strike="noStrike" kern="1200" baseline="0" dirty="0" err="1" smtClean="0">
                <a:solidFill>
                  <a:schemeClr val="tx1"/>
                </a:solidFill>
                <a:latin typeface="+mn-lt"/>
                <a:ea typeface="ＭＳ Ｐゴシック" charset="0"/>
                <a:cs typeface="ＭＳ Ｐゴシック" charset="0"/>
              </a:rPr>
              <a:t>Ita</a:t>
            </a:r>
            <a:r>
              <a:rPr lang="en-US" sz="1200" b="0" i="0" u="none" strike="noStrike" kern="1200" baseline="0" dirty="0" smtClean="0">
                <a:solidFill>
                  <a:schemeClr val="tx1"/>
                </a:solidFill>
                <a:latin typeface="+mn-lt"/>
                <a:ea typeface="ＭＳ Ｐゴシック" charset="0"/>
                <a:cs typeface="ＭＳ Ｐゴシック" charset="0"/>
              </a:rPr>
              <a:t> and </a:t>
            </a:r>
            <a:r>
              <a:rPr lang="en-US" sz="1200" b="0" i="0" u="none" strike="noStrike" kern="1200" baseline="0" dirty="0" err="1" smtClean="0">
                <a:solidFill>
                  <a:schemeClr val="tx1"/>
                </a:solidFill>
                <a:latin typeface="+mn-lt"/>
                <a:ea typeface="ＭＳ Ｐゴシック" charset="0"/>
                <a:cs typeface="ＭＳ Ｐゴシック" charset="0"/>
              </a:rPr>
              <a:t>Stixrude</a:t>
            </a:r>
            <a:r>
              <a:rPr lang="en-US" sz="1200" b="0" i="0" u="none" strike="noStrike" kern="1200" baseline="0" dirty="0" smtClean="0">
                <a:solidFill>
                  <a:schemeClr val="tx1"/>
                </a:solidFill>
                <a:latin typeface="+mn-lt"/>
                <a:ea typeface="ＭＳ Ｐゴシック" charset="0"/>
                <a:cs typeface="ＭＳ Ｐゴシック" charset="0"/>
              </a:rPr>
              <a:t>,</a:t>
            </a:r>
          </a:p>
          <a:p>
            <a:r>
              <a:rPr lang="en-US" sz="1200" b="0" i="0" u="none" strike="noStrike" kern="1200" baseline="0" dirty="0" smtClean="0">
                <a:solidFill>
                  <a:schemeClr val="tx1"/>
                </a:solidFill>
                <a:latin typeface="+mn-lt"/>
                <a:ea typeface="ＭＳ Ｐゴシック" charset="0"/>
                <a:cs typeface="ＭＳ Ｐゴシック" charset="0"/>
              </a:rPr>
              <a:t>1992; Jackson and </a:t>
            </a:r>
            <a:r>
              <a:rPr lang="en-US" sz="1200" b="0" i="0" u="none" strike="noStrike" kern="1200" baseline="0" dirty="0" err="1" smtClean="0">
                <a:solidFill>
                  <a:schemeClr val="tx1"/>
                </a:solidFill>
                <a:latin typeface="+mn-lt"/>
                <a:ea typeface="ＭＳ Ｐゴシック" charset="0"/>
                <a:cs typeface="ＭＳ Ｐゴシック" charset="0"/>
              </a:rPr>
              <a:t>Ridgen</a:t>
            </a:r>
            <a:r>
              <a:rPr lang="en-US" sz="1200" b="0" i="0" u="none" strike="noStrike" kern="1200" baseline="0" dirty="0" smtClean="0">
                <a:solidFill>
                  <a:schemeClr val="tx1"/>
                </a:solidFill>
                <a:latin typeface="+mn-lt"/>
                <a:ea typeface="ＭＳ Ｐゴシック" charset="0"/>
                <a:cs typeface="ＭＳ Ｐゴシック" charset="0"/>
              </a:rPr>
              <a:t>, 1998; </a:t>
            </a:r>
            <a:r>
              <a:rPr lang="en-US" sz="1200" b="0" i="0" u="none" strike="noStrike" kern="1200" baseline="0" dirty="0" err="1" smtClean="0">
                <a:solidFill>
                  <a:schemeClr val="tx1"/>
                </a:solidFill>
                <a:latin typeface="+mn-lt"/>
                <a:ea typeface="ＭＳ Ｐゴシック" charset="0"/>
                <a:cs typeface="ＭＳ Ｐゴシック" charset="0"/>
              </a:rPr>
              <a:t>Vacher</a:t>
            </a:r>
            <a:r>
              <a:rPr lang="en-US" sz="1200" b="0" i="0" u="none" strike="noStrike" kern="1200" baseline="0" dirty="0" smtClean="0">
                <a:solidFill>
                  <a:schemeClr val="tx1"/>
                </a:solidFill>
                <a:latin typeface="+mn-lt"/>
                <a:ea typeface="ＭＳ Ｐゴシック" charset="0"/>
                <a:cs typeface="ＭＳ Ｐゴシック" charset="0"/>
              </a:rPr>
              <a:t> et al., 1998;</a:t>
            </a:r>
          </a:p>
          <a:p>
            <a:r>
              <a:rPr lang="en-US" sz="1200" b="0" i="0" u="none" strike="noStrike" kern="1200" baseline="0" dirty="0" smtClean="0">
                <a:solidFill>
                  <a:schemeClr val="tx1"/>
                </a:solidFill>
                <a:latin typeface="+mn-lt"/>
                <a:ea typeface="ＭＳ Ｐゴシック" charset="0"/>
                <a:cs typeface="ＭＳ Ｐゴシック" charset="0"/>
              </a:rPr>
              <a:t>Weidner, 1985) a </a:t>
            </a:r>
            <a:r>
              <a:rPr lang="en-US" sz="1200" b="0" i="0" u="none" strike="noStrike" kern="1200" baseline="0" dirty="0" err="1" smtClean="0">
                <a:solidFill>
                  <a:schemeClr val="tx1"/>
                </a:solidFill>
                <a:latin typeface="+mn-lt"/>
                <a:ea typeface="ＭＳ Ｐゴシック" charset="0"/>
                <a:cs typeface="ＭＳ Ｐゴシック" charset="0"/>
              </a:rPr>
              <a:t>pyrolitic</a:t>
            </a:r>
            <a:r>
              <a:rPr lang="en-US" sz="1200" b="0" i="0" u="none" strike="noStrike" kern="1200" baseline="0" dirty="0" smtClean="0">
                <a:solidFill>
                  <a:schemeClr val="tx1"/>
                </a:solidFill>
                <a:latin typeface="+mn-lt"/>
                <a:ea typeface="ＭＳ Ｐゴシック" charset="0"/>
                <a:cs typeface="ＭＳ Ｐゴシック" charset="0"/>
              </a:rPr>
              <a:t> mineralogical model along</a:t>
            </a:r>
          </a:p>
          <a:p>
            <a:r>
              <a:rPr lang="en-US" sz="1200" b="0" i="0" u="none" strike="noStrike" kern="1200" baseline="0" dirty="0" smtClean="0">
                <a:solidFill>
                  <a:schemeClr val="tx1"/>
                </a:solidFill>
                <a:latin typeface="+mn-lt"/>
                <a:ea typeface="ＭＳ Ｐゴシック" charset="0"/>
                <a:cs typeface="ＭＳ Ｐゴシック" charset="0"/>
              </a:rPr>
              <a:t>a 1300 </a:t>
            </a:r>
            <a:r>
              <a:rPr lang="en-US" sz="1200" b="1" i="0" u="none" strike="noStrike" kern="1200" baseline="0" dirty="0" smtClean="0">
                <a:solidFill>
                  <a:schemeClr val="tx1"/>
                </a:solidFill>
                <a:latin typeface="+mn-lt"/>
                <a:ea typeface="ＭＳ Ｐゴシック" charset="0"/>
                <a:cs typeface="ＭＳ Ｐゴシック" charset="0"/>
              </a:rPr>
              <a:t>◦</a:t>
            </a:r>
            <a:r>
              <a:rPr lang="en-US" sz="1200" b="0" i="0" u="none" strike="noStrike" kern="1200" baseline="0" dirty="0" smtClean="0">
                <a:solidFill>
                  <a:schemeClr val="tx1"/>
                </a:solidFill>
                <a:latin typeface="+mn-lt"/>
                <a:ea typeface="ＭＳ Ｐゴシック" charset="0"/>
                <a:cs typeface="ＭＳ Ｐゴシック" charset="0"/>
              </a:rPr>
              <a:t>C </a:t>
            </a:r>
            <a:r>
              <a:rPr lang="en-US" sz="1200" b="0" i="0" u="none" strike="noStrike" kern="1200" baseline="0" dirty="0" err="1" smtClean="0">
                <a:solidFill>
                  <a:schemeClr val="tx1"/>
                </a:solidFill>
                <a:latin typeface="+mn-lt"/>
                <a:ea typeface="ＭＳ Ｐゴシック" charset="0"/>
                <a:cs typeface="ＭＳ Ｐゴシック" charset="0"/>
              </a:rPr>
              <a:t>adiabat</a:t>
            </a:r>
            <a:r>
              <a:rPr lang="en-US" sz="1200" b="0" i="0" u="none" strike="noStrike" kern="1200" baseline="0" dirty="0" smtClean="0">
                <a:solidFill>
                  <a:schemeClr val="tx1"/>
                </a:solidFill>
                <a:latin typeface="+mn-lt"/>
                <a:ea typeface="ＭＳ Ｐゴシック" charset="0"/>
                <a:cs typeface="ＭＳ Ｐゴシック" charset="0"/>
              </a:rPr>
              <a:t> …and a </a:t>
            </a:r>
            <a:r>
              <a:rPr lang="en-US" sz="1200" b="0" i="0" u="none" strike="noStrike" kern="1200" baseline="0" dirty="0" err="1" smtClean="0">
                <a:solidFill>
                  <a:schemeClr val="tx1"/>
                </a:solidFill>
                <a:latin typeface="+mn-lt"/>
                <a:ea typeface="ＭＳ Ｐゴシック" charset="0"/>
                <a:cs typeface="ＭＳ Ｐゴシック" charset="0"/>
              </a:rPr>
              <a:t>piclogitic</a:t>
            </a:r>
            <a:r>
              <a:rPr lang="en-US" sz="1200" b="0" i="0" u="none" strike="noStrike" kern="1200" baseline="0" dirty="0" smtClean="0">
                <a:solidFill>
                  <a:schemeClr val="tx1"/>
                </a:solidFill>
                <a:latin typeface="+mn-lt"/>
                <a:ea typeface="ＭＳ Ｐゴシック" charset="0"/>
                <a:cs typeface="ＭＳ Ｐゴシック" charset="0"/>
              </a:rPr>
              <a:t> mantle following a</a:t>
            </a:r>
          </a:p>
          <a:p>
            <a:r>
              <a:rPr lang="en-US" sz="1200" b="0" i="0" u="none" strike="noStrike" kern="1200" baseline="0" dirty="0" smtClean="0">
                <a:solidFill>
                  <a:schemeClr val="tx1"/>
                </a:solidFill>
                <a:latin typeface="+mn-lt"/>
                <a:ea typeface="ＭＳ Ｐゴシック" charset="0"/>
                <a:cs typeface="ＭＳ Ｐゴシック" charset="0"/>
              </a:rPr>
              <a:t>1450 </a:t>
            </a:r>
            <a:r>
              <a:rPr lang="en-US" sz="1200" b="1" i="0" u="none" strike="noStrike" kern="1200" baseline="0" dirty="0" smtClean="0">
                <a:solidFill>
                  <a:schemeClr val="tx1"/>
                </a:solidFill>
                <a:latin typeface="+mn-lt"/>
                <a:ea typeface="ＭＳ Ｐゴシック" charset="0"/>
                <a:cs typeface="ＭＳ Ｐゴシック" charset="0"/>
              </a:rPr>
              <a:t>◦</a:t>
            </a:r>
            <a:r>
              <a:rPr lang="en-US" sz="1200" b="0" i="0" u="none" strike="noStrike" kern="1200" baseline="0" dirty="0" smtClean="0">
                <a:solidFill>
                  <a:schemeClr val="tx1"/>
                </a:solidFill>
                <a:latin typeface="+mn-lt"/>
                <a:ea typeface="ＭＳ Ｐゴシック" charset="0"/>
                <a:cs typeface="ＭＳ Ｐゴシック" charset="0"/>
              </a:rPr>
              <a:t>C </a:t>
            </a:r>
            <a:r>
              <a:rPr lang="en-US" sz="1200" b="0" i="0" u="none" strike="noStrike" kern="1200" baseline="0" dirty="0" err="1" smtClean="0">
                <a:solidFill>
                  <a:schemeClr val="tx1"/>
                </a:solidFill>
                <a:latin typeface="+mn-lt"/>
                <a:ea typeface="ＭＳ Ｐゴシック" charset="0"/>
                <a:cs typeface="ＭＳ Ｐゴシック" charset="0"/>
              </a:rPr>
              <a:t>adiabat</a:t>
            </a:r>
            <a:r>
              <a:rPr lang="en-US" sz="1200" b="0" i="0" u="none" strike="noStrike" kern="1200" baseline="0" dirty="0" smtClean="0">
                <a:solidFill>
                  <a:schemeClr val="tx1"/>
                </a:solidFill>
                <a:latin typeface="+mn-lt"/>
                <a:ea typeface="ＭＳ Ｐゴシック" charset="0"/>
                <a:cs typeface="ＭＳ Ｐゴシック" charset="0"/>
              </a:rPr>
              <a:t> are to a first-order consistent with four global seismic one-dimensional models….provides a reasonable first-order</a:t>
            </a:r>
          </a:p>
          <a:p>
            <a:r>
              <a:rPr lang="en-US" sz="1200" b="0" i="0" u="none" strike="noStrike" kern="1200" baseline="0" dirty="0" smtClean="0">
                <a:solidFill>
                  <a:schemeClr val="tx1"/>
                </a:solidFill>
                <a:latin typeface="+mn-lt"/>
                <a:ea typeface="ＭＳ Ｐゴシック" charset="0"/>
                <a:cs typeface="ＭＳ Ｐゴシック" charset="0"/>
              </a:rPr>
              <a:t>fit to the global seismic models (Fig. 6).</a:t>
            </a:r>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119</a:t>
            </a:fld>
            <a:endParaRPr lang="en-US"/>
          </a:p>
        </p:txBody>
      </p:sp>
    </p:spTree>
    <p:extLst>
      <p:ext uri="{BB962C8B-B14F-4D97-AF65-F5344CB8AC3E}">
        <p14:creationId xmlns:p14="http://schemas.microsoft.com/office/powerpoint/2010/main" val="269764034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Faul</a:t>
            </a:r>
            <a:r>
              <a:rPr lang="en-US" dirty="0" smtClean="0"/>
              <a:t> &amp; Jackson. </a:t>
            </a:r>
            <a:r>
              <a:rPr lang="en-US" sz="1200" b="0" i="0" u="none" strike="noStrike" kern="1200" baseline="0" dirty="0" smtClean="0">
                <a:solidFill>
                  <a:schemeClr val="tx1"/>
                </a:solidFill>
                <a:latin typeface="+mn-lt"/>
                <a:ea typeface="ＭＳ Ｐゴシック" charset="0"/>
                <a:cs typeface="ＭＳ Ｐゴシック" charset="0"/>
              </a:rPr>
              <a:t>Fig. 4. Calculated and observed velocity structure of 100 My old oceanic lithosphere. (a–c) Shear velocity and Q for a </a:t>
            </a:r>
            <a:r>
              <a:rPr lang="en-US" sz="1200" b="0" i="0" u="none" strike="noStrike" kern="1200" baseline="0" dirty="0" err="1" smtClean="0">
                <a:solidFill>
                  <a:schemeClr val="tx1"/>
                </a:solidFill>
                <a:latin typeface="+mn-lt"/>
                <a:ea typeface="ＭＳ Ｐゴシック" charset="0"/>
                <a:cs typeface="ＭＳ Ｐゴシック" charset="0"/>
              </a:rPr>
              <a:t>geotherm</a:t>
            </a:r>
            <a:r>
              <a:rPr lang="en-US" sz="1200" b="0" i="0" u="none" strike="noStrike" kern="1200" baseline="0" dirty="0" smtClean="0">
                <a:solidFill>
                  <a:schemeClr val="tx1"/>
                </a:solidFill>
                <a:latin typeface="+mn-lt"/>
                <a:ea typeface="ＭＳ Ｐゴシック" charset="0"/>
                <a:cs typeface="ＭＳ Ｐゴシック" charset="0"/>
              </a:rPr>
              <a:t> joining a 1300</a:t>
            </a:r>
          </a:p>
          <a:p>
            <a:r>
              <a:rPr lang="en-US" sz="1200" b="1" i="0" u="none" strike="noStrike" kern="1200" baseline="0" dirty="0" smtClean="0">
                <a:solidFill>
                  <a:schemeClr val="tx1"/>
                </a:solidFill>
                <a:latin typeface="+mn-lt"/>
                <a:ea typeface="ＭＳ Ｐゴシック" charset="0"/>
                <a:cs typeface="ＭＳ Ｐゴシック" charset="0"/>
              </a:rPr>
              <a:t>8</a:t>
            </a:r>
            <a:r>
              <a:rPr lang="en-US" sz="1200" b="0" i="0" u="none" strike="noStrike" kern="1200" baseline="0" dirty="0" smtClean="0">
                <a:solidFill>
                  <a:schemeClr val="tx1"/>
                </a:solidFill>
                <a:latin typeface="+mn-lt"/>
                <a:ea typeface="ＭＳ Ｐゴシック" charset="0"/>
                <a:cs typeface="ＭＳ Ｐゴシック" charset="0"/>
              </a:rPr>
              <a:t>C </a:t>
            </a:r>
            <a:r>
              <a:rPr lang="en-US" sz="1200" b="0" i="0" u="none" strike="noStrike" kern="1200" baseline="0" dirty="0" err="1" smtClean="0">
                <a:solidFill>
                  <a:schemeClr val="tx1"/>
                </a:solidFill>
                <a:latin typeface="+mn-lt"/>
                <a:ea typeface="ＭＳ Ｐゴシック" charset="0"/>
                <a:cs typeface="ＭＳ Ｐゴシック" charset="0"/>
              </a:rPr>
              <a:t>adiabat</a:t>
            </a:r>
            <a:r>
              <a:rPr lang="en-US" sz="1200" b="0" i="0" u="none" strike="noStrike" kern="1200" baseline="0" dirty="0" smtClean="0">
                <a:solidFill>
                  <a:schemeClr val="tx1"/>
                </a:solidFill>
                <a:latin typeface="+mn-lt"/>
                <a:ea typeface="ＭＳ Ｐゴシック" charset="0"/>
                <a:cs typeface="ＭＳ Ｐゴシック" charset="0"/>
              </a:rPr>
              <a:t> (dashed line in (a)). Shear velocity and Q are calculated with the extended Burgers model given by </a:t>
            </a:r>
            <a:r>
              <a:rPr lang="en-US" sz="1200" b="0" i="0" u="none" strike="noStrike" kern="1200" baseline="0" dirty="0" err="1" smtClean="0">
                <a:solidFill>
                  <a:schemeClr val="tx1"/>
                </a:solidFill>
                <a:latin typeface="+mn-lt"/>
                <a:ea typeface="ＭＳ Ｐゴシック" charset="0"/>
                <a:cs typeface="ＭＳ Ｐゴシック" charset="0"/>
              </a:rPr>
              <a:t>Eqs</a:t>
            </a:r>
            <a:r>
              <a:rPr lang="en-US" sz="1200" b="0" i="0" u="none" strike="noStrike" kern="1200" baseline="0" dirty="0" smtClean="0">
                <a:solidFill>
                  <a:schemeClr val="tx1"/>
                </a:solidFill>
                <a:latin typeface="+mn-lt"/>
                <a:ea typeface="ＭＳ Ｐゴシック" charset="0"/>
                <a:cs typeface="ＭＳ Ｐゴシック" charset="0"/>
              </a:rPr>
              <a:t>. (11)–(14). Dashed lines in</a:t>
            </a:r>
          </a:p>
          <a:p>
            <a:r>
              <a:rPr lang="en-US" sz="1200" b="0" i="0" u="none" strike="noStrike" kern="1200" baseline="0" dirty="0" smtClean="0">
                <a:solidFill>
                  <a:schemeClr val="tx1"/>
                </a:solidFill>
                <a:latin typeface="+mn-lt"/>
                <a:ea typeface="ＭＳ Ｐゴシック" charset="0"/>
                <a:cs typeface="ＭＳ Ｐゴシック" charset="0"/>
              </a:rPr>
              <a:t>(b) and (c) are calculated for fixed grain sizes of 1 mm and 5 cm, respectively. The solid lines illustrate the effect of a gradual increase in grain</a:t>
            </a:r>
          </a:p>
          <a:p>
            <a:r>
              <a:rPr lang="en-US" sz="1200" b="0" i="0" u="none" strike="noStrike" kern="1200" baseline="0" dirty="0" smtClean="0">
                <a:solidFill>
                  <a:schemeClr val="tx1"/>
                </a:solidFill>
                <a:latin typeface="+mn-lt"/>
                <a:ea typeface="ＭＳ Ｐゴシック" charset="0"/>
                <a:cs typeface="ＭＳ Ｐゴシック" charset="0"/>
              </a:rPr>
              <a:t>size from 1 mm to 5 cm with increasing depth below 165 km. The black line in (b) is the isotropic model PA5 (VSV and VSH averaged) of</a:t>
            </a:r>
          </a:p>
          <a:p>
            <a:r>
              <a:rPr lang="en-US" sz="1200" b="0" i="0" u="none" strike="noStrike" kern="1200" baseline="0" dirty="0" err="1" smtClean="0">
                <a:solidFill>
                  <a:schemeClr val="tx1"/>
                </a:solidFill>
                <a:latin typeface="+mn-lt"/>
                <a:ea typeface="ＭＳ Ｐゴシック" charset="0"/>
                <a:cs typeface="ＭＳ Ｐゴシック" charset="0"/>
              </a:rPr>
              <a:t>Gaherty</a:t>
            </a:r>
            <a:r>
              <a:rPr lang="en-US" sz="1200" b="0" i="0" u="none" strike="noStrike" kern="1200" baseline="0" dirty="0" smtClean="0">
                <a:solidFill>
                  <a:schemeClr val="tx1"/>
                </a:solidFill>
                <a:latin typeface="+mn-lt"/>
                <a:ea typeface="ＭＳ Ｐゴシック" charset="0"/>
                <a:cs typeface="ＭＳ Ｐゴシック" charset="0"/>
              </a:rPr>
              <a:t> et al. [36], the gray lines in (c) are different Q models [39–41]. (d–f) Effects of varying temperature and activation volume. A higher</a:t>
            </a:r>
          </a:p>
          <a:p>
            <a:r>
              <a:rPr lang="en-US" sz="1200" b="0" i="0" u="none" strike="noStrike" kern="1200" baseline="0" dirty="0" smtClean="0">
                <a:solidFill>
                  <a:schemeClr val="tx1"/>
                </a:solidFill>
                <a:latin typeface="+mn-lt"/>
                <a:ea typeface="ＭＳ Ｐゴシック" charset="0"/>
                <a:cs typeface="ＭＳ Ｐゴシック" charset="0"/>
              </a:rPr>
              <a:t>adiabatic temperature (</a:t>
            </a:r>
            <a:r>
              <a:rPr lang="en-US" sz="1200" b="0" i="0" u="none" strike="noStrike" kern="1200" baseline="0" dirty="0" err="1" smtClean="0">
                <a:solidFill>
                  <a:schemeClr val="tx1"/>
                </a:solidFill>
                <a:latin typeface="+mn-lt"/>
                <a:ea typeface="ＭＳ Ｐゴシック" charset="0"/>
                <a:cs typeface="ＭＳ Ｐゴシック" charset="0"/>
              </a:rPr>
              <a:t>labelled</a:t>
            </a:r>
            <a:r>
              <a:rPr lang="en-US" sz="1200" b="0" i="0" u="none" strike="noStrike" kern="1200" baseline="0" dirty="0" smtClean="0">
                <a:solidFill>
                  <a:schemeClr val="tx1"/>
                </a:solidFill>
                <a:latin typeface="+mn-lt"/>
                <a:ea typeface="ＭＳ Ｐゴシック" charset="0"/>
                <a:cs typeface="ＭＳ Ｐゴシック" charset="0"/>
              </a:rPr>
              <a:t> III) can be compensated by increasing the grain size, resulting in a shear velocity structure (e) that is essentially</a:t>
            </a:r>
          </a:p>
          <a:p>
            <a:r>
              <a:rPr lang="en-US" sz="1200" b="0" i="0" u="none" strike="noStrike" kern="1200" baseline="0" dirty="0" smtClean="0">
                <a:solidFill>
                  <a:schemeClr val="tx1"/>
                </a:solidFill>
                <a:latin typeface="+mn-lt"/>
                <a:ea typeface="ＭＳ Ｐゴシック" charset="0"/>
                <a:cs typeface="ＭＳ Ｐゴシック" charset="0"/>
              </a:rPr>
              <a:t>indistinguishable to that shown in (b), but somewhat lower Q (f). A lower activation volume (II) can be compensated for by increasing the grain</a:t>
            </a:r>
          </a:p>
          <a:p>
            <a:r>
              <a:rPr lang="en-US" sz="1200" b="0" i="0" u="none" strike="noStrike" kern="1200" baseline="0" dirty="0" smtClean="0">
                <a:solidFill>
                  <a:schemeClr val="tx1"/>
                </a:solidFill>
                <a:latin typeface="+mn-lt"/>
                <a:ea typeface="ＭＳ Ｐゴシック" charset="0"/>
                <a:cs typeface="ＭＳ Ｐゴシック" charset="0"/>
              </a:rPr>
              <a:t>size (e) but Q is substantially too low relative to the seismological models (f). A higher activation volume with a constant grain size of 1 mm</a:t>
            </a:r>
          </a:p>
          <a:p>
            <a:r>
              <a:rPr lang="en-US" sz="1200" b="0" i="0" u="none" strike="noStrike" kern="1200" baseline="0" dirty="0" smtClean="0">
                <a:solidFill>
                  <a:schemeClr val="tx1"/>
                </a:solidFill>
                <a:latin typeface="+mn-lt"/>
                <a:ea typeface="ＭＳ Ｐゴシック" charset="0"/>
                <a:cs typeface="ＭＳ Ｐゴシック" charset="0"/>
              </a:rPr>
              <a:t>(IV) results in a shear velocity that is too high above 150 km depth but too low below (e), and too high Q (f).</a:t>
            </a:r>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120</a:t>
            </a:fld>
            <a:endParaRPr lang="en-US"/>
          </a:p>
        </p:txBody>
      </p:sp>
    </p:spTree>
    <p:extLst>
      <p:ext uri="{BB962C8B-B14F-4D97-AF65-F5344CB8AC3E}">
        <p14:creationId xmlns:p14="http://schemas.microsoft.com/office/powerpoint/2010/main" val="425766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average thermal gradient down to 150 km depth has to be 50 % larger than assumed in </a:t>
            </a:r>
            <a:r>
              <a:rPr lang="en-US" dirty="0" err="1" smtClean="0"/>
              <a:t>Stixrude</a:t>
            </a:r>
            <a:r>
              <a:rPr lang="en-US" dirty="0" smtClean="0"/>
              <a:t> to explain the actual observed LVZ and at depth can be 3 times the shallow gradient because of temperature effects, for the same </a:t>
            </a:r>
            <a:r>
              <a:rPr lang="en-US" dirty="0" err="1" smtClean="0"/>
              <a:t>heatflow</a:t>
            </a:r>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12</a:t>
            </a:fld>
            <a:endParaRPr lang="en-US"/>
          </a:p>
        </p:txBody>
      </p:sp>
    </p:spTree>
    <p:extLst>
      <p:ext uri="{BB962C8B-B14F-4D97-AF65-F5344CB8AC3E}">
        <p14:creationId xmlns:p14="http://schemas.microsoft.com/office/powerpoint/2010/main" val="347068873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Faul</a:t>
            </a:r>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121</a:t>
            </a:fld>
            <a:endParaRPr lang="en-US"/>
          </a:p>
        </p:txBody>
      </p:sp>
    </p:spTree>
    <p:extLst>
      <p:ext uri="{BB962C8B-B14F-4D97-AF65-F5344CB8AC3E}">
        <p14:creationId xmlns:p14="http://schemas.microsoft.com/office/powerpoint/2010/main" val="51294721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F97EEC1-FB23-0249-ACCF-61F2CCAE63F1}" type="slidenum">
              <a:rPr lang="en-US" sz="1200"/>
              <a:pPr/>
              <a:t>124</a:t>
            </a:fld>
            <a:endParaRPr lang="en-US" sz="1200"/>
          </a:p>
        </p:txBody>
      </p:sp>
      <p:sp>
        <p:nvSpPr>
          <p:cNvPr id="4249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8067" name="Rectangle 3"/>
          <p:cNvSpPr>
            <a:spLocks noGrp="1" noChangeArrowheads="1"/>
          </p:cNvSpPr>
          <p:nvPr>
            <p:ph type="body" idx="1"/>
          </p:nvPr>
        </p:nvSpPr>
        <p:spPr>
          <a:noFill/>
        </p:spPr>
        <p:txBody>
          <a:bodyPr/>
          <a:lstStyle/>
          <a:p>
            <a:r>
              <a:rPr lang="en-US" dirty="0" smtClean="0"/>
              <a:t>Tanzanian</a:t>
            </a:r>
            <a:r>
              <a:rPr lang="en-US" baseline="0" dirty="0" smtClean="0"/>
              <a:t>  </a:t>
            </a:r>
            <a:r>
              <a:rPr lang="en-US" sz="1200" b="0" i="0" u="none" strike="noStrike" kern="1200" baseline="0" dirty="0" smtClean="0">
                <a:solidFill>
                  <a:schemeClr val="tx1"/>
                </a:solidFill>
                <a:latin typeface="+mn-lt"/>
                <a:ea typeface="ＭＳ Ｐゴシック" charset="0"/>
                <a:cs typeface="ＭＳ Ｐゴシック" charset="0"/>
              </a:rPr>
              <a:t>Beginning at 140 km, shear velocity decreases</a:t>
            </a:r>
          </a:p>
          <a:p>
            <a:r>
              <a:rPr lang="en-US" sz="1200" b="0" i="0" u="none" strike="noStrike" kern="1200" baseline="0" dirty="0" smtClean="0">
                <a:solidFill>
                  <a:schemeClr val="tx1"/>
                </a:solidFill>
                <a:latin typeface="+mn-lt"/>
                <a:ea typeface="ＭＳ Ｐゴシック" charset="0"/>
                <a:cs typeface="ＭＳ Ｐゴシック" charset="0"/>
              </a:rPr>
              <a:t>sharply, reaching a minimum of 4.20 ± 0.05 km/s at depths of 200–250 km</a:t>
            </a:r>
            <a:endParaRPr lang="en-US"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ＭＳ Ｐゴシック" charset="0"/>
                <a:cs typeface="ＭＳ Ｐゴシック" charset="0"/>
              </a:rPr>
              <a:t>Fig. 3. Changes in density, </a:t>
            </a:r>
            <a:r>
              <a:rPr lang="en-US" sz="1200" b="1" i="0" u="none" strike="noStrike" kern="1200" baseline="0" dirty="0" err="1" smtClean="0">
                <a:solidFill>
                  <a:schemeClr val="tx1"/>
                </a:solidFill>
                <a:latin typeface="+mn-lt"/>
                <a:ea typeface="ＭＳ Ｐゴシック" charset="0"/>
                <a:cs typeface="ＭＳ Ｐゴシック" charset="0"/>
              </a:rPr>
              <a:t>V</a:t>
            </a:r>
            <a:r>
              <a:rPr lang="en-US" sz="1200" b="0" i="0" u="none" strike="noStrike" kern="1200" baseline="0" dirty="0" err="1" smtClean="0">
                <a:solidFill>
                  <a:schemeClr val="tx1"/>
                </a:solidFill>
                <a:latin typeface="+mn-lt"/>
                <a:ea typeface="ＭＳ Ｐゴシック" charset="0"/>
                <a:cs typeface="ＭＳ Ｐゴシック" charset="0"/>
              </a:rPr>
              <a:t>s</a:t>
            </a:r>
            <a:r>
              <a:rPr lang="en-US" sz="1200" b="0" i="0" u="none" strike="noStrike" kern="1200" baseline="0" dirty="0" smtClean="0">
                <a:solidFill>
                  <a:schemeClr val="tx1"/>
                </a:solidFill>
                <a:latin typeface="+mn-lt"/>
                <a:ea typeface="ＭＳ Ｐゴシック" charset="0"/>
                <a:cs typeface="ＭＳ Ｐゴシック" charset="0"/>
              </a:rPr>
              <a:t>, </a:t>
            </a:r>
            <a:r>
              <a:rPr lang="en-US" sz="1200" b="1" i="0" u="none" strike="noStrike" kern="1200" baseline="0" dirty="0" smtClean="0">
                <a:solidFill>
                  <a:schemeClr val="tx1"/>
                </a:solidFill>
                <a:latin typeface="+mn-lt"/>
                <a:ea typeface="ＭＳ Ｐゴシック" charset="0"/>
                <a:cs typeface="ＭＳ Ｐゴシック" charset="0"/>
              </a:rPr>
              <a:t>mg#</a:t>
            </a:r>
            <a:r>
              <a:rPr lang="en-US" sz="1200" b="0" i="0" u="none" strike="noStrike" kern="1200" baseline="0" dirty="0" smtClean="0">
                <a:solidFill>
                  <a:schemeClr val="tx1"/>
                </a:solidFill>
                <a:latin typeface="+mn-lt"/>
                <a:ea typeface="ＭＳ Ｐゴシック" charset="0"/>
                <a:cs typeface="ＭＳ Ｐゴシック" charset="0"/>
              </a:rPr>
              <a:t>, and mineral mode resulting from the extraction of melt from a fertile garnet </a:t>
            </a:r>
            <a:r>
              <a:rPr lang="en-US" sz="1200" b="0" i="0" u="none" strike="noStrike" kern="1200" baseline="0" dirty="0" err="1" smtClean="0">
                <a:solidFill>
                  <a:schemeClr val="tx1"/>
                </a:solidFill>
                <a:latin typeface="+mn-lt"/>
                <a:ea typeface="ＭＳ Ｐゴシック" charset="0"/>
                <a:cs typeface="ＭＳ Ｐゴシック" charset="0"/>
              </a:rPr>
              <a:t>peridotite</a:t>
            </a:r>
            <a:r>
              <a:rPr lang="en-US" sz="1200" b="0" i="0" u="none" strike="noStrike" kern="1200" baseline="0" dirty="0" smtClean="0">
                <a:solidFill>
                  <a:schemeClr val="tx1"/>
                </a:solidFill>
                <a:latin typeface="+mn-lt"/>
                <a:ea typeface="ＭＳ Ｐゴシック" charset="0"/>
                <a:cs typeface="ＭＳ Ｐゴシック" charset="0"/>
              </a:rPr>
              <a:t> (see text). The variation in</a:t>
            </a:r>
          </a:p>
          <a:p>
            <a:r>
              <a:rPr lang="en-US" sz="1200" b="0" i="0" u="none" strike="noStrike" kern="1200" baseline="0" dirty="0" smtClean="0">
                <a:solidFill>
                  <a:schemeClr val="tx1"/>
                </a:solidFill>
                <a:latin typeface="+mn-lt"/>
                <a:ea typeface="ＭＳ Ｐゴシック" charset="0"/>
                <a:cs typeface="ＭＳ Ｐゴシック" charset="0"/>
              </a:rPr>
              <a:t>density in (a) is the same as that produced by a temperature increase of about 500 °C with a thermal expansion </a:t>
            </a:r>
            <a:r>
              <a:rPr lang="en-US" sz="1200" b="0" i="0" u="none" strike="noStrike" kern="1200" baseline="0" dirty="0" err="1" smtClean="0">
                <a:solidFill>
                  <a:schemeClr val="tx1"/>
                </a:solidFill>
                <a:latin typeface="+mn-lt"/>
                <a:ea typeface="ＭＳ Ｐゴシック" charset="0"/>
                <a:cs typeface="ＭＳ Ｐゴシック" charset="0"/>
              </a:rPr>
              <a:t>coeffcient</a:t>
            </a:r>
            <a:r>
              <a:rPr lang="en-US" sz="1200" b="0" i="0" u="none" strike="noStrike" kern="1200" baseline="0" dirty="0" smtClean="0">
                <a:solidFill>
                  <a:schemeClr val="tx1"/>
                </a:solidFill>
                <a:latin typeface="+mn-lt"/>
                <a:ea typeface="ＭＳ Ｐゴシック" charset="0"/>
                <a:cs typeface="ＭＳ Ｐゴシック" charset="0"/>
              </a:rPr>
              <a:t> of 4Å~10</a:t>
            </a:r>
            <a:r>
              <a:rPr lang="en-US" sz="1200" b="1" i="0" u="none" strike="noStrike" kern="1200" baseline="0" dirty="0" smtClean="0">
                <a:solidFill>
                  <a:schemeClr val="tx1"/>
                </a:solidFill>
                <a:latin typeface="+mn-lt"/>
                <a:ea typeface="ＭＳ Ｐゴシック" charset="0"/>
                <a:cs typeface="ＭＳ Ｐゴシック" charset="0"/>
              </a:rPr>
              <a:t>−</a:t>
            </a:r>
            <a:r>
              <a:rPr lang="en-US" sz="1200" b="0" i="0" u="none" strike="noStrike" kern="1200" baseline="0" dirty="0" smtClean="0">
                <a:solidFill>
                  <a:schemeClr val="tx1"/>
                </a:solidFill>
                <a:latin typeface="+mn-lt"/>
                <a:ea typeface="ＭＳ Ｐゴシック" charset="0"/>
                <a:cs typeface="ＭＳ Ｐゴシック" charset="0"/>
              </a:rPr>
              <a:t>5/ °C. The range in</a:t>
            </a:r>
          </a:p>
          <a:p>
            <a:r>
              <a:rPr lang="en-US" sz="1200" b="1" i="0" u="none" strike="noStrike" kern="1200" baseline="0" dirty="0" err="1" smtClean="0">
                <a:solidFill>
                  <a:schemeClr val="tx1"/>
                </a:solidFill>
                <a:latin typeface="+mn-lt"/>
                <a:ea typeface="ＭＳ Ｐゴシック" charset="0"/>
                <a:cs typeface="ＭＳ Ｐゴシック" charset="0"/>
              </a:rPr>
              <a:t>V</a:t>
            </a:r>
            <a:r>
              <a:rPr lang="en-US" sz="1200" b="0" i="0" u="none" strike="noStrike" kern="1200" baseline="0" dirty="0" err="1" smtClean="0">
                <a:solidFill>
                  <a:schemeClr val="tx1"/>
                </a:solidFill>
                <a:latin typeface="+mn-lt"/>
                <a:ea typeface="ＭＳ Ｐゴシック" charset="0"/>
                <a:cs typeface="ＭＳ Ｐゴシック" charset="0"/>
              </a:rPr>
              <a:t>s</a:t>
            </a:r>
            <a:r>
              <a:rPr lang="en-US" sz="1200" b="0" i="0" u="none" strike="noStrike" kern="1200" baseline="0" dirty="0" smtClean="0">
                <a:solidFill>
                  <a:schemeClr val="tx1"/>
                </a:solidFill>
                <a:latin typeface="+mn-lt"/>
                <a:ea typeface="ＭＳ Ｐゴシック" charset="0"/>
                <a:cs typeface="ＭＳ Ｐゴシック" charset="0"/>
              </a:rPr>
              <a:t> is equivalent to a change in temperature of 96 °C when the temperature is less than about 1100°.</a:t>
            </a:r>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125</a:t>
            </a:fld>
            <a:endParaRPr lang="en-US"/>
          </a:p>
        </p:txBody>
      </p:sp>
    </p:spTree>
    <p:extLst>
      <p:ext uri="{BB962C8B-B14F-4D97-AF65-F5344CB8AC3E}">
        <p14:creationId xmlns:p14="http://schemas.microsoft.com/office/powerpoint/2010/main" val="26460659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Forsyth  Gulf of California</a:t>
            </a:r>
          </a:p>
          <a:p>
            <a:r>
              <a:rPr lang="en-US" sz="1200" i="1" kern="1200" dirty="0" smtClean="0">
                <a:solidFill>
                  <a:schemeClr val="tx1"/>
                </a:solidFill>
                <a:latin typeface="+mn-lt"/>
                <a:ea typeface="ＭＳ Ｐゴシック" charset="0"/>
                <a:cs typeface="ＭＳ Ｐゴシック" charset="0"/>
              </a:rPr>
              <a:t>Nature</a:t>
            </a:r>
            <a:r>
              <a:rPr lang="en-US" sz="1200" i="0" kern="1200" dirty="0" smtClean="0">
                <a:solidFill>
                  <a:schemeClr val="tx1"/>
                </a:solidFill>
                <a:latin typeface="+mn-lt"/>
                <a:ea typeface="ＭＳ Ｐゴシック" charset="0"/>
                <a:cs typeface="ＭＳ Ｐゴシック" charset="0"/>
              </a:rPr>
              <a:t> </a:t>
            </a:r>
            <a:r>
              <a:rPr lang="en-US" sz="1200" b="1" i="0" kern="1200" dirty="0" smtClean="0">
                <a:solidFill>
                  <a:schemeClr val="tx1"/>
                </a:solidFill>
                <a:latin typeface="+mn-lt"/>
                <a:ea typeface="ＭＳ Ｐゴシック" charset="0"/>
                <a:cs typeface="ＭＳ Ｐゴシック" charset="0"/>
              </a:rPr>
              <a:t>462</a:t>
            </a:r>
            <a:r>
              <a:rPr lang="en-US" sz="1200" b="0" i="0" kern="1200" dirty="0" smtClean="0">
                <a:solidFill>
                  <a:schemeClr val="tx1"/>
                </a:solidFill>
                <a:latin typeface="+mn-lt"/>
                <a:ea typeface="ＭＳ Ｐゴシック" charset="0"/>
                <a:cs typeface="ＭＳ Ｐゴシック" charset="0"/>
              </a:rPr>
              <a:t>, 499-501 (26 November 2009) | doi:10.1038/nature08552; Received 15 April 2009; Accepted 28 September 2009</a:t>
            </a:r>
          </a:p>
          <a:p>
            <a:endParaRPr lang="en-US" sz="1200" b="0" i="0" kern="1200" dirty="0" smtClean="0">
              <a:solidFill>
                <a:schemeClr val="tx1"/>
              </a:solidFill>
              <a:latin typeface="+mn-lt"/>
              <a:ea typeface="ＭＳ Ｐゴシック" charset="0"/>
              <a:cs typeface="ＭＳ Ｐゴシック" charset="0"/>
            </a:endParaRPr>
          </a:p>
          <a:p>
            <a:r>
              <a:rPr lang="en-US" sz="1200" b="0" i="0" kern="1200" dirty="0" smtClean="0">
                <a:solidFill>
                  <a:schemeClr val="tx1"/>
                </a:solidFill>
                <a:latin typeface="+mn-lt"/>
                <a:ea typeface="ＭＳ Ｐゴシック" charset="0"/>
                <a:cs typeface="ＭＳ Ｐゴシック" charset="0"/>
              </a:rPr>
              <a:t>Convective upwelling in the mantle beneath the Gulf of California</a:t>
            </a:r>
          </a:p>
          <a:p>
            <a:r>
              <a:rPr lang="en-US" sz="1200" b="0" i="0" kern="1200" dirty="0" smtClean="0">
                <a:solidFill>
                  <a:schemeClr val="tx1"/>
                </a:solidFill>
                <a:latin typeface="+mn-lt"/>
                <a:ea typeface="ＭＳ Ｐゴシック" charset="0"/>
                <a:cs typeface="ＭＳ Ｐゴシック" charset="0"/>
              </a:rPr>
              <a:t>Yun Wang</a:t>
            </a:r>
            <a:r>
              <a:rPr lang="en-US" sz="1200" b="0" i="0" u="sng" kern="1200" dirty="0" smtClean="0">
                <a:solidFill>
                  <a:schemeClr val="tx1"/>
                </a:solidFill>
                <a:latin typeface="+mn-lt"/>
                <a:ea typeface="ＭＳ Ｐゴシック" charset="0"/>
                <a:cs typeface="ＭＳ Ｐゴシック" charset="0"/>
              </a:rPr>
              <a:t>1, Donald W. Forsyth1 &amp; Brian Savage2</a:t>
            </a:r>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129</a:t>
            </a:fld>
            <a:endParaRPr lang="en-US"/>
          </a:p>
        </p:txBody>
      </p:sp>
    </p:spTree>
    <p:extLst>
      <p:ext uri="{BB962C8B-B14F-4D97-AF65-F5344CB8AC3E}">
        <p14:creationId xmlns:p14="http://schemas.microsoft.com/office/powerpoint/2010/main" val="201823156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Pseudo-VSH model</a:t>
            </a:r>
          </a:p>
          <a:p>
            <a:r>
              <a:rPr lang="en-US" dirty="0" smtClean="0"/>
              <a:t>PLATE 1</a:t>
            </a:r>
          </a:p>
          <a:p>
            <a:r>
              <a:rPr lang="en-US" dirty="0" smtClean="0"/>
              <a:t>Most ridges</a:t>
            </a:r>
            <a:r>
              <a:rPr lang="en-US" baseline="0" dirty="0" smtClean="0"/>
              <a:t> apparently extend into the TZ when the effects of anisotropy are ignored (Li…, Su). This is only locally true in models that contain more data or allow for the full effects of anisotropy.</a:t>
            </a:r>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130</a:t>
            </a:fld>
            <a:endParaRPr lang="en-US"/>
          </a:p>
        </p:txBody>
      </p:sp>
    </p:spTree>
    <p:extLst>
      <p:ext uri="{BB962C8B-B14F-4D97-AF65-F5344CB8AC3E}">
        <p14:creationId xmlns:p14="http://schemas.microsoft.com/office/powerpoint/2010/main" val="69265371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Pseudo-VSH model</a:t>
            </a:r>
          </a:p>
          <a:p>
            <a:r>
              <a:rPr lang="en-US" dirty="0" smtClean="0"/>
              <a:t>PLATE 1</a:t>
            </a:r>
          </a:p>
          <a:p>
            <a:r>
              <a:rPr lang="en-US" dirty="0" smtClean="0"/>
              <a:t>Insert Panning FIGURE 9, full anisotropic.</a:t>
            </a:r>
          </a:p>
          <a:p>
            <a:r>
              <a:rPr lang="en-US" dirty="0" smtClean="0"/>
              <a:t>Ridges, on average, have higher </a:t>
            </a:r>
            <a:r>
              <a:rPr lang="en-US" dirty="0" err="1" smtClean="0"/>
              <a:t>wavespeed</a:t>
            </a:r>
            <a:r>
              <a:rPr lang="en-US" dirty="0" smtClean="0"/>
              <a:t> extending from 200 to more than 400 km.</a:t>
            </a:r>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131</a:t>
            </a:fld>
            <a:endParaRPr lang="en-US"/>
          </a:p>
        </p:txBody>
      </p:sp>
    </p:spTree>
    <p:extLst>
      <p:ext uri="{BB962C8B-B14F-4D97-AF65-F5344CB8AC3E}">
        <p14:creationId xmlns:p14="http://schemas.microsoft.com/office/powerpoint/2010/main" val="69265371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 &amp; </a:t>
            </a:r>
            <a:r>
              <a:rPr lang="en-US" dirty="0" err="1" smtClean="0"/>
              <a:t>Dziewonski</a:t>
            </a:r>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132</a:t>
            </a:fld>
            <a:endParaRPr lang="en-US"/>
          </a:p>
        </p:txBody>
      </p:sp>
    </p:spTree>
    <p:extLst>
      <p:ext uri="{BB962C8B-B14F-4D97-AF65-F5344CB8AC3E}">
        <p14:creationId xmlns:p14="http://schemas.microsoft.com/office/powerpoint/2010/main" val="103068754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3989199-5A0C-7140-9388-F23650E2CC02}" type="slidenum">
              <a:rPr lang="en-US" sz="1200"/>
              <a:pPr/>
              <a:t>133</a:t>
            </a:fld>
            <a:endParaRPr lang="en-US" sz="1200"/>
          </a:p>
        </p:txBody>
      </p:sp>
      <p:sp>
        <p:nvSpPr>
          <p:cNvPr id="196610"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5715" name="Rectangle 1027"/>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Pure VSH models</a:t>
            </a:r>
            <a:endParaRPr lang="en-US" dirty="0"/>
          </a:p>
        </p:txBody>
      </p:sp>
      <p:sp>
        <p:nvSpPr>
          <p:cNvPr id="4" name="Slide Number Placeholder 3"/>
          <p:cNvSpPr>
            <a:spLocks noGrp="1"/>
          </p:cNvSpPr>
          <p:nvPr>
            <p:ph type="sldNum" sz="quarter" idx="10"/>
          </p:nvPr>
        </p:nvSpPr>
        <p:spPr/>
        <p:txBody>
          <a:bodyPr/>
          <a:lstStyle/>
          <a:p>
            <a:pPr>
              <a:defRPr/>
            </a:pPr>
            <a:fld id="{409ADE73-1DAD-2346-90C1-D53504C32C96}" type="slidenum">
              <a:rPr lang="en-US" smtClean="0"/>
              <a:pPr>
                <a:defRPr/>
              </a:pPr>
              <a:t>134</a:t>
            </a:fld>
            <a:endParaRPr lang="en-US"/>
          </a:p>
        </p:txBody>
      </p:sp>
    </p:spTree>
    <p:extLst>
      <p:ext uri="{BB962C8B-B14F-4D97-AF65-F5344CB8AC3E}">
        <p14:creationId xmlns:p14="http://schemas.microsoft.com/office/powerpoint/2010/main" val="186740566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Ekström, G. , and A. M. Dziewonski, The unique anisotropy of the Pacific upper mantle, </a:t>
            </a:r>
            <a:r>
              <a:rPr lang="en-US" i="1">
                <a:latin typeface="Calibri" charset="0"/>
              </a:rPr>
              <a:t>Nature</a:t>
            </a:r>
            <a:r>
              <a:rPr lang="en-US">
                <a:latin typeface="Calibri" charset="0"/>
              </a:rPr>
              <a:t>, </a:t>
            </a:r>
            <a:r>
              <a:rPr lang="en-US" b="1">
                <a:latin typeface="Calibri" charset="0"/>
              </a:rPr>
              <a:t>394</a:t>
            </a:r>
            <a:r>
              <a:rPr lang="en-US">
                <a:latin typeface="Calibri" charset="0"/>
              </a:rPr>
              <a:t>, 168-172, 1998.</a:t>
            </a:r>
          </a:p>
          <a:p>
            <a:pPr eaLnBrk="1" hangingPunct="1">
              <a:spcBef>
                <a:spcPct val="0"/>
              </a:spcBef>
            </a:pPr>
            <a:endParaRPr lang="en-US">
              <a:latin typeface="Calibri" charset="0"/>
            </a:endParaRPr>
          </a:p>
          <a:p>
            <a:pPr eaLnBrk="1" hangingPunct="1">
              <a:spcBef>
                <a:spcPct val="0"/>
              </a:spcBef>
            </a:pPr>
            <a:r>
              <a:rPr lang="en-US">
                <a:latin typeface="Calibri" charset="0"/>
              </a:rPr>
              <a:t>Figure 2 Velocity profiles of the shear-wave velocities </a:t>
            </a:r>
            <a:r>
              <a:rPr lang="en-US" b="1">
                <a:latin typeface="Calibri" charset="0"/>
              </a:rPr>
              <a:t>V</a:t>
            </a:r>
            <a:r>
              <a:rPr lang="en-US">
                <a:latin typeface="Calibri" charset="0"/>
              </a:rPr>
              <a:t>SVand </a:t>
            </a:r>
            <a:r>
              <a:rPr lang="en-US" b="1">
                <a:latin typeface="Calibri" charset="0"/>
              </a:rPr>
              <a:t>V</a:t>
            </a:r>
            <a:r>
              <a:rPr lang="en-US">
                <a:latin typeface="Calibri" charset="0"/>
              </a:rPr>
              <a:t>SH. a, The average</a:t>
            </a:r>
          </a:p>
          <a:p>
            <a:pPr eaLnBrk="1" hangingPunct="1">
              <a:spcBef>
                <a:spcPct val="0"/>
              </a:spcBef>
            </a:pPr>
            <a:r>
              <a:rPr lang="en-US">
                <a:latin typeface="Calibri" charset="0"/>
              </a:rPr>
              <a:t>velocities beneath the entire Pacific plate. The maximum difference between </a:t>
            </a:r>
            <a:r>
              <a:rPr lang="en-US" b="1">
                <a:latin typeface="Calibri" charset="0"/>
              </a:rPr>
              <a:t>V</a:t>
            </a:r>
            <a:r>
              <a:rPr lang="en-US">
                <a:latin typeface="Calibri" charset="0"/>
              </a:rPr>
              <a:t>SV</a:t>
            </a:r>
          </a:p>
          <a:p>
            <a:pPr eaLnBrk="1" hangingPunct="1">
              <a:spcBef>
                <a:spcPct val="0"/>
              </a:spcBef>
            </a:pPr>
            <a:r>
              <a:rPr lang="en-US">
                <a:latin typeface="Calibri" charset="0"/>
              </a:rPr>
              <a:t>and </a:t>
            </a:r>
            <a:r>
              <a:rPr lang="en-US" b="1">
                <a:latin typeface="Calibri" charset="0"/>
              </a:rPr>
              <a:t>V</a:t>
            </a:r>
            <a:r>
              <a:rPr lang="en-US">
                <a:latin typeface="Calibri" charset="0"/>
              </a:rPr>
              <a:t>SH occurs at around 125kmdepth, in contrast to PREM, in which it occurs just</a:t>
            </a:r>
          </a:p>
          <a:p>
            <a:pPr eaLnBrk="1" hangingPunct="1">
              <a:spcBef>
                <a:spcPct val="0"/>
              </a:spcBef>
            </a:pPr>
            <a:r>
              <a:rPr lang="en-US">
                <a:latin typeface="Calibri" charset="0"/>
              </a:rPr>
              <a:t>below the Moho. Note also that the model shows that the upper mantle beneath</a:t>
            </a:r>
          </a:p>
          <a:p>
            <a:pPr eaLnBrk="1" hangingPunct="1">
              <a:spcBef>
                <a:spcPct val="0"/>
              </a:spcBef>
            </a:pPr>
            <a:r>
              <a:rPr lang="en-US">
                <a:latin typeface="Calibri" charset="0"/>
              </a:rPr>
              <a:t>the Pacific plate is</a:t>
            </a:r>
            <a:r>
              <a:rPr lang="en-US" b="1">
                <a:latin typeface="Calibri" charset="0"/>
              </a:rPr>
              <a:t>,</a:t>
            </a:r>
            <a:r>
              <a:rPr lang="en-US">
                <a:latin typeface="Calibri" charset="0"/>
              </a:rPr>
              <a:t>1% slow with respect to PREMdown to at least 400kmdepth.</a:t>
            </a:r>
          </a:p>
          <a:p>
            <a:pPr eaLnBrk="1" hangingPunct="1">
              <a:spcBef>
                <a:spcPct val="0"/>
              </a:spcBef>
            </a:pPr>
            <a:r>
              <a:rPr lang="en-US">
                <a:latin typeface="Calibri" charset="0"/>
              </a:rPr>
              <a:t>b, The average velocities calculated for all plates except the Pacific. The average</a:t>
            </a:r>
          </a:p>
          <a:p>
            <a:pPr eaLnBrk="1" hangingPunct="1">
              <a:spcBef>
                <a:spcPct val="0"/>
              </a:spcBef>
            </a:pPr>
            <a:r>
              <a:rPr lang="en-US">
                <a:latin typeface="Calibri" charset="0"/>
              </a:rPr>
              <a:t>structure is close to that of the starting model PREM.</a:t>
            </a: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0A8FE81E-5DCF-D744-8C28-797C8E98EADB}" type="slidenum">
              <a:rPr lang="en-US" sz="1200"/>
              <a:pPr eaLnBrk="1" fontAlgn="base" hangingPunct="1">
                <a:spcBef>
                  <a:spcPct val="0"/>
                </a:spcBef>
                <a:spcAft>
                  <a:spcPct val="0"/>
                </a:spcAft>
              </a:pPr>
              <a:t>135</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CD4ADC07-1E8F-7746-9E76-AC3512502FFF}" type="datetimeFigureOut">
              <a:rPr lang="en-US" smtClean="0"/>
              <a:pPr>
                <a:defRPr/>
              </a:pPr>
              <a:t>4/12/14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548BB10-620E-7943-9210-FFC25A0BCA8F}" type="slidenum">
              <a:rPr lang="en-US" smtClean="0"/>
              <a:pPr>
                <a:defRPr/>
              </a:pPr>
              <a:t>‹#›</a:t>
            </a:fld>
            <a:endParaRPr lang="en-US"/>
          </a:p>
        </p:txBody>
      </p:sp>
    </p:spTree>
    <p:extLst>
      <p:ext uri="{BB962C8B-B14F-4D97-AF65-F5344CB8AC3E}">
        <p14:creationId xmlns:p14="http://schemas.microsoft.com/office/powerpoint/2010/main" val="3582058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04871DEF-C066-AC4F-B7D3-61806BF6C48A}" type="datetimeFigureOut">
              <a:rPr lang="en-US" smtClean="0"/>
              <a:pPr>
                <a:defRPr/>
              </a:pPr>
              <a:t>4/12/14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71C4084-6E66-FB4B-BB5D-D0DF268E526B}" type="slidenum">
              <a:rPr lang="en-US" smtClean="0"/>
              <a:pPr>
                <a:defRPr/>
              </a:pPr>
              <a:t>‹#›</a:t>
            </a:fld>
            <a:endParaRPr lang="en-US"/>
          </a:p>
        </p:txBody>
      </p:sp>
    </p:spTree>
    <p:extLst>
      <p:ext uri="{BB962C8B-B14F-4D97-AF65-F5344CB8AC3E}">
        <p14:creationId xmlns:p14="http://schemas.microsoft.com/office/powerpoint/2010/main" val="1301649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9992DD9E-9FB9-2A4D-98A6-34C82AC0B9F8}" type="datetimeFigureOut">
              <a:rPr lang="en-US" smtClean="0"/>
              <a:pPr>
                <a:defRPr/>
              </a:pPr>
              <a:t>4/12/14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6C5D9D1-759E-D04C-89A0-7565BFA23698}" type="slidenum">
              <a:rPr lang="en-US" smtClean="0"/>
              <a:pPr>
                <a:defRPr/>
              </a:pPr>
              <a:t>‹#›</a:t>
            </a:fld>
            <a:endParaRPr lang="en-US"/>
          </a:p>
        </p:txBody>
      </p:sp>
    </p:spTree>
    <p:extLst>
      <p:ext uri="{BB962C8B-B14F-4D97-AF65-F5344CB8AC3E}">
        <p14:creationId xmlns:p14="http://schemas.microsoft.com/office/powerpoint/2010/main" val="34956524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7999EE7-99BC-4046-BE0E-1C20758D03B0}" type="slidenum">
              <a:rPr lang="en-US"/>
              <a:pPr>
                <a:defRPr/>
              </a:pPr>
              <a:t>‹#›</a:t>
            </a:fld>
            <a:endParaRPr lang="en-US"/>
          </a:p>
        </p:txBody>
      </p:sp>
    </p:spTree>
    <p:extLst>
      <p:ext uri="{BB962C8B-B14F-4D97-AF65-F5344CB8AC3E}">
        <p14:creationId xmlns:p14="http://schemas.microsoft.com/office/powerpoint/2010/main" val="703783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5AD4C84D-FC3C-5349-881F-7B6C90687412}" type="datetimeFigureOut">
              <a:rPr lang="en-US" smtClean="0"/>
              <a:pPr>
                <a:defRPr/>
              </a:pPr>
              <a:t>4/12/14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C056C9D-639C-D741-8F02-7686175BF774}" type="slidenum">
              <a:rPr lang="en-US" smtClean="0"/>
              <a:pPr>
                <a:defRPr/>
              </a:pPr>
              <a:t>‹#›</a:t>
            </a:fld>
            <a:endParaRPr lang="en-US"/>
          </a:p>
        </p:txBody>
      </p:sp>
    </p:spTree>
    <p:extLst>
      <p:ext uri="{BB962C8B-B14F-4D97-AF65-F5344CB8AC3E}">
        <p14:creationId xmlns:p14="http://schemas.microsoft.com/office/powerpoint/2010/main" val="4292837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8B4CDF41-9D1F-BF41-984F-6C9E8B48B551}" type="datetimeFigureOut">
              <a:rPr lang="en-US" smtClean="0"/>
              <a:pPr>
                <a:defRPr/>
              </a:pPr>
              <a:t>4/12/14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36F98D9-1E46-0245-962C-97B99E307F49}" type="slidenum">
              <a:rPr lang="en-US" smtClean="0"/>
              <a:pPr>
                <a:defRPr/>
              </a:pPr>
              <a:t>‹#›</a:t>
            </a:fld>
            <a:endParaRPr lang="en-US"/>
          </a:p>
        </p:txBody>
      </p:sp>
    </p:spTree>
    <p:extLst>
      <p:ext uri="{BB962C8B-B14F-4D97-AF65-F5344CB8AC3E}">
        <p14:creationId xmlns:p14="http://schemas.microsoft.com/office/powerpoint/2010/main" val="551871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145315D6-43B4-5746-B840-4C8D45E8677A}" type="datetimeFigureOut">
              <a:rPr lang="en-US" smtClean="0"/>
              <a:pPr>
                <a:defRPr/>
              </a:pPr>
              <a:t>4/12/14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BDCE794-C920-A54C-BD0E-F452015D1859}" type="slidenum">
              <a:rPr lang="en-US" smtClean="0"/>
              <a:pPr>
                <a:defRPr/>
              </a:pPr>
              <a:t>‹#›</a:t>
            </a:fld>
            <a:endParaRPr lang="en-US"/>
          </a:p>
        </p:txBody>
      </p:sp>
    </p:spTree>
    <p:extLst>
      <p:ext uri="{BB962C8B-B14F-4D97-AF65-F5344CB8AC3E}">
        <p14:creationId xmlns:p14="http://schemas.microsoft.com/office/powerpoint/2010/main" val="963266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FF45C59F-6774-FD4C-BE2F-9733C70930C8}" type="datetimeFigureOut">
              <a:rPr lang="en-US" smtClean="0"/>
              <a:pPr>
                <a:defRPr/>
              </a:pPr>
              <a:t>4/12/14</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0F04007D-6146-7B4A-9F8E-33163EF5D640}" type="slidenum">
              <a:rPr lang="en-US" smtClean="0"/>
              <a:pPr>
                <a:defRPr/>
              </a:pPr>
              <a:t>‹#›</a:t>
            </a:fld>
            <a:endParaRPr lang="en-US"/>
          </a:p>
        </p:txBody>
      </p:sp>
    </p:spTree>
    <p:extLst>
      <p:ext uri="{BB962C8B-B14F-4D97-AF65-F5344CB8AC3E}">
        <p14:creationId xmlns:p14="http://schemas.microsoft.com/office/powerpoint/2010/main" val="1795034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0553E3F7-2FEE-0C4F-957E-6C331CBECAD9}" type="datetimeFigureOut">
              <a:rPr lang="en-US" smtClean="0"/>
              <a:pPr>
                <a:defRPr/>
              </a:pPr>
              <a:t>4/12/14</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35B3742E-BBDD-8F48-887C-21FF716EB8E9}" type="slidenum">
              <a:rPr lang="en-US" smtClean="0"/>
              <a:pPr>
                <a:defRPr/>
              </a:pPr>
              <a:t>‹#›</a:t>
            </a:fld>
            <a:endParaRPr lang="en-US"/>
          </a:p>
        </p:txBody>
      </p:sp>
    </p:spTree>
    <p:extLst>
      <p:ext uri="{BB962C8B-B14F-4D97-AF65-F5344CB8AC3E}">
        <p14:creationId xmlns:p14="http://schemas.microsoft.com/office/powerpoint/2010/main" val="2777254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88CC41F-617F-1447-8C19-519824D37DBD}" type="datetimeFigureOut">
              <a:rPr lang="en-US" smtClean="0"/>
              <a:pPr>
                <a:defRPr/>
              </a:pPr>
              <a:t>4/12/14</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2A649E61-16C6-8F43-9663-51CA1C81770E}" type="slidenum">
              <a:rPr lang="en-US" smtClean="0"/>
              <a:pPr>
                <a:defRPr/>
              </a:pPr>
              <a:t>‹#›</a:t>
            </a:fld>
            <a:endParaRPr lang="en-US"/>
          </a:p>
        </p:txBody>
      </p:sp>
    </p:spTree>
    <p:extLst>
      <p:ext uri="{BB962C8B-B14F-4D97-AF65-F5344CB8AC3E}">
        <p14:creationId xmlns:p14="http://schemas.microsoft.com/office/powerpoint/2010/main" val="1319815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7DE80CEF-3829-7D4E-86D0-6205CA0A7D2B}" type="datetimeFigureOut">
              <a:rPr lang="en-US" smtClean="0"/>
              <a:pPr>
                <a:defRPr/>
              </a:pPr>
              <a:t>4/12/14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39C47E8-FD70-BA44-911C-917C6FBA28B6}" type="slidenum">
              <a:rPr lang="en-US" smtClean="0"/>
              <a:pPr>
                <a:defRPr/>
              </a:pPr>
              <a:t>‹#›</a:t>
            </a:fld>
            <a:endParaRPr lang="en-US"/>
          </a:p>
        </p:txBody>
      </p:sp>
    </p:spTree>
    <p:extLst>
      <p:ext uri="{BB962C8B-B14F-4D97-AF65-F5344CB8AC3E}">
        <p14:creationId xmlns:p14="http://schemas.microsoft.com/office/powerpoint/2010/main" val="3855322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C9C0F4D1-D072-B845-BCDA-D13B6C3D7BE0}" type="datetimeFigureOut">
              <a:rPr lang="en-US" smtClean="0"/>
              <a:pPr>
                <a:defRPr/>
              </a:pPr>
              <a:t>4/12/14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10D12B5-B6A3-9F4B-B284-781610EA3928}" type="slidenum">
              <a:rPr lang="en-US" smtClean="0"/>
              <a:pPr>
                <a:defRPr/>
              </a:pPr>
              <a:t>‹#›</a:t>
            </a:fld>
            <a:endParaRPr lang="en-US"/>
          </a:p>
        </p:txBody>
      </p:sp>
    </p:spTree>
    <p:extLst>
      <p:ext uri="{BB962C8B-B14F-4D97-AF65-F5344CB8AC3E}">
        <p14:creationId xmlns:p14="http://schemas.microsoft.com/office/powerpoint/2010/main" val="39335688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F2A1CB89-1167-A843-A245-9B592A3A7947}" type="datetimeFigureOut">
              <a:rPr lang="en-US" smtClean="0"/>
              <a:pPr>
                <a:defRPr/>
              </a:pPr>
              <a:t>4/12/14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8A826D8-78C2-CE42-96CD-02CC8A12996B}" type="slidenum">
              <a:rPr lang="en-US" smtClean="0"/>
              <a:pPr>
                <a:defRPr/>
              </a:pPr>
              <a:t>‹#›</a:t>
            </a:fld>
            <a:endParaRPr lang="en-US"/>
          </a:p>
        </p:txBody>
      </p:sp>
    </p:spTree>
    <p:extLst>
      <p:ext uri="{BB962C8B-B14F-4D97-AF65-F5344CB8AC3E}">
        <p14:creationId xmlns:p14="http://schemas.microsoft.com/office/powerpoint/2010/main" val="32815007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00.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7.png"/><Relationship Id="rId1" Type="http://schemas.openxmlformats.org/officeDocument/2006/relationships/slideLayout" Target="../slideLayouts/slideLayout7.xml"/><Relationship Id="rId2" Type="http://schemas.openxmlformats.org/officeDocument/2006/relationships/image" Target="../media/image115.png"/></Relationships>
</file>

<file path=ppt/slides/_rels/slide101.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9.png"/><Relationship Id="rId1" Type="http://schemas.openxmlformats.org/officeDocument/2006/relationships/slideLayout" Target="../slideLayouts/slideLayout7.xml"/><Relationship Id="rId2" Type="http://schemas.openxmlformats.org/officeDocument/2006/relationships/image" Target="../media/image117.png"/></Relationships>
</file>

<file path=ppt/slides/_rels/slide102.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9.png"/><Relationship Id="rId5" Type="http://schemas.openxmlformats.org/officeDocument/2006/relationships/image" Target="../media/image120.png"/><Relationship Id="rId1" Type="http://schemas.openxmlformats.org/officeDocument/2006/relationships/slideLayout" Target="../slideLayouts/slideLayout7.xml"/><Relationship Id="rId2" Type="http://schemas.openxmlformats.org/officeDocument/2006/relationships/notesSlide" Target="../notesSlides/notesSlide78.xml"/></Relationships>
</file>

<file path=ppt/slides/_rels/slide103.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117.png"/><Relationship Id="rId5" Type="http://schemas.openxmlformats.org/officeDocument/2006/relationships/image" Target="../media/image121.png"/><Relationship Id="rId1" Type="http://schemas.openxmlformats.org/officeDocument/2006/relationships/slideLayout" Target="../slideLayouts/slideLayout7.xml"/><Relationship Id="rId2" Type="http://schemas.openxmlformats.org/officeDocument/2006/relationships/notesSlide" Target="../notesSlides/notesSlide79.xml"/></Relationships>
</file>

<file path=ppt/slides/_rels/slide104.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117.png"/><Relationship Id="rId5" Type="http://schemas.openxmlformats.org/officeDocument/2006/relationships/image" Target="../media/image121.png"/><Relationship Id="rId6" Type="http://schemas.openxmlformats.org/officeDocument/2006/relationships/image" Target="../media/image122.png"/><Relationship Id="rId1" Type="http://schemas.openxmlformats.org/officeDocument/2006/relationships/slideLayout" Target="../slideLayouts/slideLayout7.xml"/><Relationship Id="rId2" Type="http://schemas.openxmlformats.org/officeDocument/2006/relationships/notesSlide" Target="../notesSlides/notesSlide8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1.xml"/><Relationship Id="rId3" Type="http://schemas.openxmlformats.org/officeDocument/2006/relationships/image" Target="../media/image123.png"/></Relationships>
</file>

<file path=ppt/slides/_rels/slide106.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4.png"/><Relationship Id="rId1" Type="http://schemas.openxmlformats.org/officeDocument/2006/relationships/slideLayout" Target="../slideLayouts/slideLayout7.xml"/><Relationship Id="rId2" Type="http://schemas.openxmlformats.org/officeDocument/2006/relationships/image" Target="../media/image119.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2.xml"/><Relationship Id="rId3" Type="http://schemas.openxmlformats.org/officeDocument/2006/relationships/image" Target="../media/image125.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3.xml"/><Relationship Id="rId3" Type="http://schemas.openxmlformats.org/officeDocument/2006/relationships/image" Target="../media/image126.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4.xml"/><Relationship Id="rId3" Type="http://schemas.openxmlformats.org/officeDocument/2006/relationships/image" Target="../media/image1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8.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5.xml"/><Relationship Id="rId3" Type="http://schemas.openxmlformats.org/officeDocument/2006/relationships/image" Target="../media/image129.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0.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0.png"/><Relationship Id="rId3" Type="http://schemas.openxmlformats.org/officeDocument/2006/relationships/image" Target="../media/image131.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1.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2.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6.xml"/><Relationship Id="rId3" Type="http://schemas.openxmlformats.org/officeDocument/2006/relationships/image" Target="../media/image133.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4.png"/></Relationships>
</file>

<file path=ppt/slides/_rels/slide118.xml.rels><?xml version="1.0" encoding="UTF-8" standalone="yes"?>
<Relationships xmlns="http://schemas.openxmlformats.org/package/2006/relationships"><Relationship Id="rId3" Type="http://schemas.openxmlformats.org/officeDocument/2006/relationships/image" Target="../media/image135.png"/><Relationship Id="rId4" Type="http://schemas.openxmlformats.org/officeDocument/2006/relationships/image" Target="../media/image136.png"/><Relationship Id="rId1" Type="http://schemas.openxmlformats.org/officeDocument/2006/relationships/slideLayout" Target="../slideLayouts/slideLayout7.xml"/><Relationship Id="rId2" Type="http://schemas.openxmlformats.org/officeDocument/2006/relationships/notesSlide" Target="../notesSlides/notesSlide8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8.xml"/><Relationship Id="rId3" Type="http://schemas.openxmlformats.org/officeDocument/2006/relationships/image" Target="../media/image13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1.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9.xml"/><Relationship Id="rId3" Type="http://schemas.openxmlformats.org/officeDocument/2006/relationships/image" Target="../media/image138.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0.xml"/><Relationship Id="rId3" Type="http://schemas.openxmlformats.org/officeDocument/2006/relationships/image" Target="../media/image139.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0.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1.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1.xml"/><Relationship Id="rId3" Type="http://schemas.openxmlformats.org/officeDocument/2006/relationships/image" Target="../media/image84.emf"/></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2.xml"/><Relationship Id="rId3" Type="http://schemas.openxmlformats.org/officeDocument/2006/relationships/image" Target="../media/image142.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3.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4.jpeg"/><Relationship Id="rId3" Type="http://schemas.openxmlformats.org/officeDocument/2006/relationships/image" Target="../media/image145.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4.jpeg"/><Relationship Id="rId3" Type="http://schemas.openxmlformats.org/officeDocument/2006/relationships/image" Target="../media/image146.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3.xml"/><Relationship Id="rId3" Type="http://schemas.openxmlformats.org/officeDocument/2006/relationships/image" Target="../media/image14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4.xml"/><Relationship Id="rId3" Type="http://schemas.openxmlformats.org/officeDocument/2006/relationships/image" Target="../media/image148.png"/></Relationships>
</file>

<file path=ppt/slides/_rels/slide131.xml.rels><?xml version="1.0" encoding="UTF-8" standalone="yes"?>
<Relationships xmlns="http://schemas.openxmlformats.org/package/2006/relationships"><Relationship Id="rId3" Type="http://schemas.openxmlformats.org/officeDocument/2006/relationships/image" Target="../media/image148.png"/><Relationship Id="rId4" Type="http://schemas.openxmlformats.org/officeDocument/2006/relationships/image" Target="../media/image149.png"/><Relationship Id="rId1" Type="http://schemas.openxmlformats.org/officeDocument/2006/relationships/slideLayout" Target="../slideLayouts/slideLayout7.xml"/><Relationship Id="rId2" Type="http://schemas.openxmlformats.org/officeDocument/2006/relationships/notesSlide" Target="../notesSlides/notesSlide95.xml"/></Relationships>
</file>

<file path=ppt/slides/_rels/slide132.xml.rels><?xml version="1.0" encoding="UTF-8" standalone="yes"?>
<Relationships xmlns="http://schemas.openxmlformats.org/package/2006/relationships"><Relationship Id="rId3" Type="http://schemas.openxmlformats.org/officeDocument/2006/relationships/image" Target="../media/image150.png"/><Relationship Id="rId4" Type="http://schemas.openxmlformats.org/officeDocument/2006/relationships/image" Target="../media/image151.png"/><Relationship Id="rId1" Type="http://schemas.openxmlformats.org/officeDocument/2006/relationships/slideLayout" Target="../slideLayouts/slideLayout7.xml"/><Relationship Id="rId2" Type="http://schemas.openxmlformats.org/officeDocument/2006/relationships/notesSlide" Target="../notesSlides/notesSlide9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7.xml"/><Relationship Id="rId3" Type="http://schemas.openxmlformats.org/officeDocument/2006/relationships/image" Target="../media/image152.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8.xml"/><Relationship Id="rId3" Type="http://schemas.openxmlformats.org/officeDocument/2006/relationships/image" Target="../media/image153.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9.xml"/><Relationship Id="rId3" Type="http://schemas.openxmlformats.org/officeDocument/2006/relationships/image" Target="../media/image154.png"/></Relationships>
</file>

<file path=ppt/slides/_rels/slide136.xml.rels><?xml version="1.0" encoding="UTF-8" standalone="yes"?>
<Relationships xmlns="http://schemas.openxmlformats.org/package/2006/relationships"><Relationship Id="rId3" Type="http://schemas.openxmlformats.org/officeDocument/2006/relationships/image" Target="../media/image155.emf"/><Relationship Id="rId4"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100.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6.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0.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8.png"/><Relationship Id="rId3" Type="http://schemas.openxmlformats.org/officeDocument/2006/relationships/image" Target="../media/image15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40.xml.rels><?xml version="1.0" encoding="UTF-8" standalone="yes"?>
<Relationships xmlns="http://schemas.openxmlformats.org/package/2006/relationships"><Relationship Id="rId3" Type="http://schemas.openxmlformats.org/officeDocument/2006/relationships/image" Target="../media/image158.png"/><Relationship Id="rId4" Type="http://schemas.openxmlformats.org/officeDocument/2006/relationships/image" Target="../media/image159.png"/><Relationship Id="rId5" Type="http://schemas.openxmlformats.org/officeDocument/2006/relationships/image" Target="../media/image160.png"/><Relationship Id="rId1" Type="http://schemas.openxmlformats.org/officeDocument/2006/relationships/slideLayout" Target="../slideLayouts/slideLayout7.xml"/><Relationship Id="rId2" Type="http://schemas.openxmlformats.org/officeDocument/2006/relationships/notesSlide" Target="../notesSlides/notesSlide10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1.png"/></Relationships>
</file>

<file path=ppt/slides/_rels/slide142.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161.png"/><Relationship Id="rId1" Type="http://schemas.openxmlformats.org/officeDocument/2006/relationships/slideLayout" Target="../slideLayouts/slideLayout7.xml"/><Relationship Id="rId2" Type="http://schemas.openxmlformats.org/officeDocument/2006/relationships/notesSlide" Target="../notesSlides/notesSlide102.xml"/></Relationships>
</file>

<file path=ppt/slides/_rels/slide143.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161.png"/><Relationship Id="rId5"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10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4.xml"/><Relationship Id="rId3" Type="http://schemas.openxmlformats.org/officeDocument/2006/relationships/image" Target="../media/image162.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5.xml"/><Relationship Id="rId3" Type="http://schemas.openxmlformats.org/officeDocument/2006/relationships/image" Target="../media/image163.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6.xml"/><Relationship Id="rId3" Type="http://schemas.openxmlformats.org/officeDocument/2006/relationships/image" Target="../media/image164.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7.xml"/><Relationship Id="rId3" Type="http://schemas.openxmlformats.org/officeDocument/2006/relationships/image" Target="../media/image165.png"/></Relationships>
</file>

<file path=ppt/slides/_rels/slide148.xml.rels><?xml version="1.0" encoding="UTF-8" standalone="yes"?>
<Relationships xmlns="http://schemas.openxmlformats.org/package/2006/relationships"><Relationship Id="rId3" Type="http://schemas.openxmlformats.org/officeDocument/2006/relationships/image" Target="../media/image165.png"/><Relationship Id="rId4" Type="http://schemas.openxmlformats.org/officeDocument/2006/relationships/image" Target="../media/image151.png"/><Relationship Id="rId1" Type="http://schemas.openxmlformats.org/officeDocument/2006/relationships/slideLayout" Target="../slideLayouts/slideLayout7.xml"/><Relationship Id="rId2" Type="http://schemas.openxmlformats.org/officeDocument/2006/relationships/notesSlide" Target="../notesSlides/notesSlide10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9.xml"/><Relationship Id="rId3" Type="http://schemas.openxmlformats.org/officeDocument/2006/relationships/image" Target="../media/image16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0.xml"/><Relationship Id="rId3" Type="http://schemas.openxmlformats.org/officeDocument/2006/relationships/image" Target="../media/image167.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1.xml"/><Relationship Id="rId3" Type="http://schemas.openxmlformats.org/officeDocument/2006/relationships/image" Target="../media/image168.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2.xml"/><Relationship Id="rId3" Type="http://schemas.openxmlformats.org/officeDocument/2006/relationships/image" Target="../media/image169.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0.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3.xml"/><Relationship Id="rId3" Type="http://schemas.openxmlformats.org/officeDocument/2006/relationships/image" Target="../media/image171.emf"/></Relationships>
</file>

<file path=ppt/slides/_rels/slide155.xml.rels><?xml version="1.0" encoding="UTF-8" standalone="yes"?>
<Relationships xmlns="http://schemas.openxmlformats.org/package/2006/relationships"><Relationship Id="rId3" Type="http://schemas.openxmlformats.org/officeDocument/2006/relationships/image" Target="../media/image172.png"/><Relationship Id="rId4" Type="http://schemas.openxmlformats.org/officeDocument/2006/relationships/image" Target="../media/image173.png"/><Relationship Id="rId1" Type="http://schemas.openxmlformats.org/officeDocument/2006/relationships/slideLayout" Target="../slideLayouts/slideLayout7.xml"/><Relationship Id="rId2" Type="http://schemas.openxmlformats.org/officeDocument/2006/relationships/notesSlide" Target="../notesSlides/notesSlide114.xml"/></Relationships>
</file>

<file path=ppt/slides/_rels/slide156.xml.rels><?xml version="1.0" encoding="UTF-8" standalone="yes"?>
<Relationships xmlns="http://schemas.openxmlformats.org/package/2006/relationships"><Relationship Id="rId3" Type="http://schemas.openxmlformats.org/officeDocument/2006/relationships/image" Target="../media/image174.png"/><Relationship Id="rId4" Type="http://schemas.openxmlformats.org/officeDocument/2006/relationships/image" Target="../media/image175.png"/><Relationship Id="rId1" Type="http://schemas.openxmlformats.org/officeDocument/2006/relationships/slideLayout" Target="../slideLayouts/slideLayout7.xml"/><Relationship Id="rId2" Type="http://schemas.openxmlformats.org/officeDocument/2006/relationships/notesSlide" Target="../notesSlides/notesSlide115.xml"/></Relationships>
</file>

<file path=ppt/slides/_rels/slide157.xml.rels><?xml version="1.0" encoding="UTF-8" standalone="yes"?>
<Relationships xmlns="http://schemas.openxmlformats.org/package/2006/relationships"><Relationship Id="rId3" Type="http://schemas.openxmlformats.org/officeDocument/2006/relationships/image" Target="../media/image80.emf"/><Relationship Id="rId4" Type="http://schemas.openxmlformats.org/officeDocument/2006/relationships/image" Target="../media/image81.emf"/><Relationship Id="rId1" Type="http://schemas.openxmlformats.org/officeDocument/2006/relationships/slideLayout" Target="../slideLayouts/slideLayout7.xml"/><Relationship Id="rId2" Type="http://schemas.openxmlformats.org/officeDocument/2006/relationships/notesSlide" Target="../notesSlides/notesSlide116.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6.png"/><Relationship Id="rId3" Type="http://schemas.openxmlformats.org/officeDocument/2006/relationships/image" Target="../media/image17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emf"/><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emf"/><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56.png"/></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6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61.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62.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 Id="rId3" Type="http://schemas.openxmlformats.org/officeDocument/2006/relationships/image" Target="../media/image6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png"/></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7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7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7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png"/></Relationships>
</file>

<file path=ppt/slides/_rels/slide6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7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7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79.png"/></Relationships>
</file>

<file path=ppt/slides/_rels/slide73.xml.rels><?xml version="1.0" encoding="UTF-8" standalone="yes"?>
<Relationships xmlns="http://schemas.openxmlformats.org/package/2006/relationships"><Relationship Id="rId3" Type="http://schemas.openxmlformats.org/officeDocument/2006/relationships/image" Target="../media/image80.emf"/><Relationship Id="rId4" Type="http://schemas.openxmlformats.org/officeDocument/2006/relationships/image" Target="../media/image81.emf"/><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8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8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84.emf"/></Relationships>
</file>

<file path=ppt/slides/_rels/slide77.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78.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90.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91.png"/></Relationships>
</file>

<file path=ppt/slides/_rels/slide81.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6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9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94.png"/></Relationships>
</file>

<file path=ppt/slides/_rels/slide84.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5" Type="http://schemas.openxmlformats.org/officeDocument/2006/relationships/image" Target="../media/image97.png"/><Relationship Id="rId1" Type="http://schemas.openxmlformats.org/officeDocument/2006/relationships/slideLayout" Target="../slideLayouts/slideLayout7.xml"/><Relationship Id="rId2" Type="http://schemas.openxmlformats.org/officeDocument/2006/relationships/notesSlide" Target="../notesSlides/notesSlide6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8.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99.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 Id="rId3" Type="http://schemas.openxmlformats.org/officeDocument/2006/relationships/image" Target="../media/image100.png"/></Relationships>
</file>

<file path=ppt/slides/_rels/slide88.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5" Type="http://schemas.openxmlformats.org/officeDocument/2006/relationships/image" Target="../media/image103.png"/><Relationship Id="rId1" Type="http://schemas.openxmlformats.org/officeDocument/2006/relationships/slideLayout" Target="../slideLayouts/slideLayout7.xml"/><Relationship Id="rId2" Type="http://schemas.openxmlformats.org/officeDocument/2006/relationships/notesSlide" Target="../notesSlides/notesSlide6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image" Target="../media/image10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90.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image" Target="../media/image106.jpeg"/><Relationship Id="rId1" Type="http://schemas.openxmlformats.org/officeDocument/2006/relationships/slideLayout" Target="../slideLayouts/slideLayout7.xml"/><Relationship Id="rId2" Type="http://schemas.openxmlformats.org/officeDocument/2006/relationships/notesSlide" Target="../notesSlides/notesSlide7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7.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 Id="rId3" Type="http://schemas.openxmlformats.org/officeDocument/2006/relationships/image" Target="../media/image108.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 Id="rId3" Type="http://schemas.openxmlformats.org/officeDocument/2006/relationships/image" Target="../media/image109.png"/></Relationships>
</file>

<file path=ppt/slides/_rels/slide94.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07.png"/><Relationship Id="rId5" Type="http://schemas.openxmlformats.org/officeDocument/2006/relationships/image" Target="../media/image110.png"/><Relationship Id="rId1" Type="http://schemas.openxmlformats.org/officeDocument/2006/relationships/slideLayout" Target="../slideLayouts/slideLayout7.xml"/><Relationship Id="rId2" Type="http://schemas.openxmlformats.org/officeDocument/2006/relationships/notesSlide" Target="../notesSlides/notesSlide7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0.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5.xml"/><Relationship Id="rId3" Type="http://schemas.openxmlformats.org/officeDocument/2006/relationships/image" Target="../media/image111.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 Id="rId3" Type="http://schemas.openxmlformats.org/officeDocument/2006/relationships/image" Target="../media/image74.png"/></Relationships>
</file>

<file path=ppt/slides/_rels/slide98.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3.png"/><Relationship Id="rId1" Type="http://schemas.openxmlformats.org/officeDocument/2006/relationships/slideLayout" Target="../slideLayouts/slideLayout7.xml"/><Relationship Id="rId2" Type="http://schemas.openxmlformats.org/officeDocument/2006/relationships/notesSlide" Target="../notesSlides/notesSlide7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Box 3"/>
          <p:cNvSpPr txBox="1">
            <a:spLocks noChangeArrowheads="1"/>
          </p:cNvSpPr>
          <p:nvPr/>
        </p:nvSpPr>
        <p:spPr bwMode="auto">
          <a:xfrm>
            <a:off x="2249488" y="1150938"/>
            <a:ext cx="593883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dirty="0"/>
              <a:t>Figures for Nature paper</a:t>
            </a:r>
          </a:p>
          <a:p>
            <a:pPr eaLnBrk="1" hangingPunct="1"/>
            <a:r>
              <a:rPr lang="en-US" sz="3200" dirty="0"/>
              <a:t>Anderson and </a:t>
            </a:r>
            <a:r>
              <a:rPr lang="en-US" sz="3200" dirty="0" err="1"/>
              <a:t>Presnall</a:t>
            </a:r>
            <a:endParaRPr lang="en-US" sz="3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7" name="Line 5"/>
          <p:cNvSpPr>
            <a:spLocks noChangeShapeType="1"/>
          </p:cNvSpPr>
          <p:nvPr/>
        </p:nvSpPr>
        <p:spPr bwMode="auto">
          <a:xfrm>
            <a:off x="6781800" y="5029200"/>
            <a:ext cx="1828800" cy="0"/>
          </a:xfrm>
          <a:prstGeom prst="line">
            <a:avLst/>
          </a:prstGeom>
          <a:noFill/>
          <a:ln w="57150" cmpd="thickThin">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fontAlgn="auto">
              <a:spcBef>
                <a:spcPts val="0"/>
              </a:spcBef>
              <a:spcAft>
                <a:spcPts val="0"/>
              </a:spcAft>
              <a:defRPr/>
            </a:pPr>
            <a:endParaRPr lang="en-US">
              <a:latin typeface="+mn-lt"/>
              <a:ea typeface="+mn-ea"/>
              <a:cs typeface="+mn-cs"/>
            </a:endParaRPr>
          </a:p>
        </p:txBody>
      </p:sp>
      <p:sp>
        <p:nvSpPr>
          <p:cNvPr id="59398" name="Text Box 6"/>
          <p:cNvSpPr txBox="1">
            <a:spLocks noChangeArrowheads="1"/>
          </p:cNvSpPr>
          <p:nvPr/>
        </p:nvSpPr>
        <p:spPr bwMode="auto">
          <a:xfrm>
            <a:off x="8372475" y="5067300"/>
            <a:ext cx="4810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pPr algn="ctr" fontAlgn="auto">
              <a:spcBef>
                <a:spcPct val="50000"/>
              </a:spcBef>
              <a:spcAft>
                <a:spcPts val="0"/>
              </a:spcAft>
              <a:defRPr/>
            </a:pPr>
            <a:r>
              <a:rPr lang="en-US" sz="1400">
                <a:latin typeface="+mn-lt"/>
                <a:ea typeface="+mn-ea"/>
                <a:cs typeface="+mn-cs"/>
              </a:rPr>
              <a:t>150</a:t>
            </a:r>
            <a:endParaRPr lang="en-US" sz="1600">
              <a:latin typeface="+mn-lt"/>
              <a:ea typeface="+mn-ea"/>
              <a:cs typeface="+mn-cs"/>
            </a:endParaRPr>
          </a:p>
        </p:txBody>
      </p:sp>
      <p:sp>
        <p:nvSpPr>
          <p:cNvPr id="59401" name="Text Box 9"/>
          <p:cNvSpPr txBox="1">
            <a:spLocks noChangeArrowheads="1"/>
          </p:cNvSpPr>
          <p:nvPr/>
        </p:nvSpPr>
        <p:spPr bwMode="auto">
          <a:xfrm>
            <a:off x="8372475" y="484550"/>
            <a:ext cx="511175" cy="762000"/>
          </a:xfrm>
          <a:prstGeom prst="rect">
            <a:avLst/>
          </a:prstGeom>
          <a:solidFill>
            <a:schemeClr val="bg1"/>
          </a:solidFill>
          <a:ln>
            <a:noFill/>
          </a:ln>
          <a:effectLst/>
          <a:extLst/>
        </p:spPr>
        <p:txBody>
          <a:bodyPr wrap="none" anchor="ctr">
            <a:spAutoFit/>
          </a:bodyPr>
          <a:lstStyle/>
          <a:p>
            <a:pPr algn="ctr" fontAlgn="auto">
              <a:spcBef>
                <a:spcPct val="50000"/>
              </a:spcBef>
              <a:spcAft>
                <a:spcPts val="0"/>
              </a:spcAft>
              <a:defRPr/>
            </a:pPr>
            <a:r>
              <a:rPr lang="en-US" sz="4400" dirty="0">
                <a:solidFill>
                  <a:srgbClr val="FF3300"/>
                </a:solidFill>
                <a:latin typeface="+mn-lt"/>
                <a:ea typeface="+mn-ea"/>
                <a:cs typeface="+mn-cs"/>
              </a:rPr>
              <a:t>+</a:t>
            </a:r>
            <a:endParaRPr lang="en-US" sz="4400" dirty="0">
              <a:latin typeface="+mn-lt"/>
              <a:ea typeface="+mn-ea"/>
              <a:cs typeface="+mn-cs"/>
            </a:endParaRPr>
          </a:p>
        </p:txBody>
      </p:sp>
      <p:sp>
        <p:nvSpPr>
          <p:cNvPr id="59402" name="Text Box 10"/>
          <p:cNvSpPr txBox="1">
            <a:spLocks noChangeArrowheads="1"/>
          </p:cNvSpPr>
          <p:nvPr/>
        </p:nvSpPr>
        <p:spPr bwMode="auto">
          <a:xfrm>
            <a:off x="7987045" y="874056"/>
            <a:ext cx="1032554" cy="461665"/>
          </a:xfrm>
          <a:prstGeom prst="rect">
            <a:avLst/>
          </a:prstGeom>
          <a:solidFill>
            <a:schemeClr val="bg1"/>
          </a:solidFill>
          <a:ln>
            <a:noFill/>
          </a:ln>
          <a:effectLst/>
          <a:extLst/>
        </p:spPr>
        <p:txBody>
          <a:bodyPr wrap="none" anchor="ctr">
            <a:spAutoFit/>
          </a:bodyPr>
          <a:lstStyle/>
          <a:p>
            <a:pPr algn="ctr" fontAlgn="auto">
              <a:spcBef>
                <a:spcPct val="50000"/>
              </a:spcBef>
              <a:spcAft>
                <a:spcPts val="0"/>
              </a:spcAft>
              <a:defRPr/>
            </a:pPr>
            <a:r>
              <a:rPr lang="en-US" sz="2400" dirty="0">
                <a:latin typeface="+mn-lt"/>
                <a:ea typeface="+mn-ea"/>
                <a:cs typeface="+mn-cs"/>
              </a:rPr>
              <a:t>Hawaii</a:t>
            </a:r>
          </a:p>
        </p:txBody>
      </p:sp>
      <p:sp>
        <p:nvSpPr>
          <p:cNvPr id="59403" name="Text Box 11"/>
          <p:cNvSpPr txBox="1">
            <a:spLocks noChangeArrowheads="1"/>
          </p:cNvSpPr>
          <p:nvPr/>
        </p:nvSpPr>
        <p:spPr bwMode="auto">
          <a:xfrm>
            <a:off x="5448300" y="1965325"/>
            <a:ext cx="846138" cy="336550"/>
          </a:xfrm>
          <a:prstGeom prst="rect">
            <a:avLst/>
          </a:prstGeom>
          <a:solidFill>
            <a:schemeClr val="bg1"/>
          </a:solidFill>
          <a:ln>
            <a:noFill/>
          </a:ln>
          <a:effectLst/>
          <a:extLst/>
        </p:spPr>
        <p:txBody>
          <a:bodyPr wrap="none" anchor="ctr">
            <a:spAutoFit/>
          </a:bodyPr>
          <a:lstStyle/>
          <a:p>
            <a:pPr algn="ctr" fontAlgn="auto">
              <a:spcBef>
                <a:spcPct val="50000"/>
              </a:spcBef>
              <a:spcAft>
                <a:spcPts val="0"/>
              </a:spcAft>
              <a:defRPr/>
            </a:pPr>
            <a:r>
              <a:rPr lang="en-US" sz="1600" b="1" dirty="0">
                <a:latin typeface="Baskerville" charset="0"/>
                <a:ea typeface="+mn-ea"/>
                <a:cs typeface="+mn-cs"/>
              </a:rPr>
              <a:t>MORB</a:t>
            </a:r>
            <a:endParaRPr lang="en-US" sz="1600" dirty="0">
              <a:latin typeface="+mn-lt"/>
              <a:ea typeface="+mn-ea"/>
              <a:cs typeface="+mn-cs"/>
            </a:endParaRPr>
          </a:p>
        </p:txBody>
      </p:sp>
      <p:sp>
        <p:nvSpPr>
          <p:cNvPr id="59405" name="Line 13"/>
          <p:cNvSpPr>
            <a:spLocks noChangeShapeType="1"/>
          </p:cNvSpPr>
          <p:nvPr/>
        </p:nvSpPr>
        <p:spPr bwMode="auto">
          <a:xfrm flipV="1">
            <a:off x="3421924" y="1752599"/>
            <a:ext cx="5112476" cy="2796627"/>
          </a:xfrm>
          <a:prstGeom prst="line">
            <a:avLst/>
          </a:prstGeom>
          <a:noFill/>
          <a:ln w="19050">
            <a:solidFill>
              <a:schemeClr val="tx1"/>
            </a:solidFill>
            <a:prstDash val="lgDash"/>
            <a:round/>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noFill/>
              </a14:hiddenFill>
            </a:ext>
          </a:extLst>
        </p:spPr>
        <p:txBody>
          <a:bodyPr wrap="none" anchor="ctr"/>
          <a:lstStyle/>
          <a:p>
            <a:pPr fontAlgn="auto">
              <a:spcBef>
                <a:spcPts val="0"/>
              </a:spcBef>
              <a:spcAft>
                <a:spcPts val="0"/>
              </a:spcAft>
              <a:defRPr/>
            </a:pPr>
            <a:endParaRPr lang="en-US">
              <a:latin typeface="+mn-lt"/>
              <a:ea typeface="+mn-ea"/>
              <a:cs typeface="+mn-cs"/>
            </a:endParaRPr>
          </a:p>
        </p:txBody>
      </p:sp>
      <p:sp>
        <p:nvSpPr>
          <p:cNvPr id="59413" name="Text Box 21"/>
          <p:cNvSpPr txBox="1">
            <a:spLocks noChangeArrowheads="1"/>
          </p:cNvSpPr>
          <p:nvPr/>
        </p:nvSpPr>
        <p:spPr bwMode="auto">
          <a:xfrm rot="21380403">
            <a:off x="3324198" y="1321550"/>
            <a:ext cx="2362523"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000" dirty="0">
                <a:solidFill>
                  <a:srgbClr val="3333FF"/>
                </a:solidFill>
              </a:rPr>
              <a:t>MORB </a:t>
            </a:r>
            <a:r>
              <a:rPr lang="en-US" sz="2000" dirty="0" err="1">
                <a:solidFill>
                  <a:srgbClr val="3333FF"/>
                </a:solidFill>
              </a:rPr>
              <a:t>adiabat</a:t>
            </a:r>
            <a:endParaRPr lang="en-US" sz="2000" dirty="0"/>
          </a:p>
        </p:txBody>
      </p:sp>
      <p:sp>
        <p:nvSpPr>
          <p:cNvPr id="2" name="TextBox 1"/>
          <p:cNvSpPr txBox="1"/>
          <p:nvPr/>
        </p:nvSpPr>
        <p:spPr>
          <a:xfrm>
            <a:off x="3962400" y="2576393"/>
            <a:ext cx="1625656" cy="461665"/>
          </a:xfrm>
          <a:prstGeom prst="rect">
            <a:avLst/>
          </a:prstGeom>
          <a:solidFill>
            <a:schemeClr val="bg1"/>
          </a:solidFill>
        </p:spPr>
        <p:txBody>
          <a:bodyPr wrap="square" rtlCol="0">
            <a:spAutoFit/>
          </a:bodyPr>
          <a:lstStyle/>
          <a:p>
            <a:r>
              <a:rPr lang="en-US" sz="2400" dirty="0" err="1" smtClean="0"/>
              <a:t>Hofmeister</a:t>
            </a:r>
            <a:endParaRPr lang="en-US" sz="2400" dirty="0"/>
          </a:p>
        </p:txBody>
      </p:sp>
      <p:sp>
        <p:nvSpPr>
          <p:cNvPr id="3" name="TextBox 2"/>
          <p:cNvSpPr txBox="1"/>
          <p:nvPr/>
        </p:nvSpPr>
        <p:spPr>
          <a:xfrm>
            <a:off x="176851" y="838200"/>
            <a:ext cx="1830265" cy="3785652"/>
          </a:xfrm>
          <a:prstGeom prst="rect">
            <a:avLst/>
          </a:prstGeom>
          <a:noFill/>
        </p:spPr>
        <p:txBody>
          <a:bodyPr wrap="square" rtlCol="0">
            <a:spAutoFit/>
          </a:bodyPr>
          <a:lstStyle/>
          <a:p>
            <a:r>
              <a:rPr lang="en-US" sz="2400" dirty="0" smtClean="0"/>
              <a:t>The surface boundary layer, Gutenberg’s Region B, is thicker and hotter than in standard </a:t>
            </a:r>
            <a:r>
              <a:rPr lang="en-US" sz="2400" dirty="0" err="1" smtClean="0"/>
              <a:t>petrological</a:t>
            </a:r>
            <a:r>
              <a:rPr lang="en-US" sz="2400" dirty="0" smtClean="0"/>
              <a:t> models.</a:t>
            </a:r>
            <a:endParaRPr lang="en-US" sz="2400" dirty="0"/>
          </a:p>
        </p:txBody>
      </p:sp>
      <p:cxnSp>
        <p:nvCxnSpPr>
          <p:cNvPr id="7" name="Straight Connector 6"/>
          <p:cNvCxnSpPr/>
          <p:nvPr/>
        </p:nvCxnSpPr>
        <p:spPr>
          <a:xfrm flipV="1">
            <a:off x="3054699" y="546550"/>
            <a:ext cx="5479701" cy="4330250"/>
          </a:xfrm>
          <a:prstGeom prst="line">
            <a:avLst/>
          </a:prstGeom>
          <a:ln w="28575" cmpd="sng"/>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3054699" y="3456127"/>
            <a:ext cx="1593501" cy="1420673"/>
          </a:xfrm>
          <a:prstGeom prst="line">
            <a:avLst/>
          </a:prstGeom>
          <a:ln w="28575" cmpd="sng">
            <a:prstDash val="lgDashDot"/>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4685546" y="1382453"/>
            <a:ext cx="1525507" cy="2073674"/>
          </a:xfrm>
          <a:prstGeom prst="line">
            <a:avLst/>
          </a:prstGeom>
          <a:ln w="28575" cmpd="sng">
            <a:prstDash val="lgDashDot"/>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007116" y="617284"/>
            <a:ext cx="1414808" cy="4556632"/>
          </a:xfrm>
          <a:prstGeom prst="rect">
            <a:avLst/>
          </a:prstGeom>
          <a:solidFill>
            <a:schemeClr val="bg1"/>
          </a:solidFill>
        </p:spPr>
        <p:txBody>
          <a:bodyPr wrap="square" rtlCol="0">
            <a:spAutoFit/>
          </a:bodyPr>
          <a:lstStyle/>
          <a:p>
            <a:pPr lvl="1">
              <a:lnSpc>
                <a:spcPct val="90000"/>
              </a:lnSpc>
            </a:pPr>
            <a:r>
              <a:rPr lang="en-US" sz="1600" dirty="0" smtClean="0"/>
              <a:t>2000</a:t>
            </a:r>
          </a:p>
          <a:p>
            <a:pPr lvl="1">
              <a:lnSpc>
                <a:spcPct val="90000"/>
              </a:lnSpc>
            </a:pPr>
            <a:endParaRPr lang="en-US" sz="1600" dirty="0"/>
          </a:p>
          <a:p>
            <a:pPr lvl="1">
              <a:lnSpc>
                <a:spcPct val="90000"/>
              </a:lnSpc>
            </a:pPr>
            <a:r>
              <a:rPr lang="en-US" sz="1600" dirty="0" smtClean="0"/>
              <a:t>1800</a:t>
            </a:r>
          </a:p>
          <a:p>
            <a:pPr lvl="1">
              <a:lnSpc>
                <a:spcPct val="90000"/>
              </a:lnSpc>
            </a:pPr>
            <a:endParaRPr lang="en-US" sz="1600" dirty="0"/>
          </a:p>
          <a:p>
            <a:pPr lvl="1">
              <a:lnSpc>
                <a:spcPct val="90000"/>
              </a:lnSpc>
            </a:pPr>
            <a:r>
              <a:rPr lang="en-US" sz="1600" dirty="0" smtClean="0"/>
              <a:t>1600</a:t>
            </a:r>
          </a:p>
          <a:p>
            <a:pPr lvl="1">
              <a:lnSpc>
                <a:spcPct val="90000"/>
              </a:lnSpc>
            </a:pPr>
            <a:endParaRPr lang="en-US" sz="1600" dirty="0"/>
          </a:p>
          <a:p>
            <a:pPr lvl="1">
              <a:lnSpc>
                <a:spcPct val="90000"/>
              </a:lnSpc>
            </a:pPr>
            <a:r>
              <a:rPr lang="en-US" sz="1600" dirty="0" smtClean="0"/>
              <a:t>1400</a:t>
            </a:r>
          </a:p>
          <a:p>
            <a:pPr lvl="1">
              <a:lnSpc>
                <a:spcPct val="90000"/>
              </a:lnSpc>
            </a:pPr>
            <a:endParaRPr lang="en-US" sz="1600" dirty="0"/>
          </a:p>
          <a:p>
            <a:pPr lvl="1">
              <a:lnSpc>
                <a:spcPct val="90000"/>
              </a:lnSpc>
            </a:pPr>
            <a:r>
              <a:rPr lang="en-US" sz="1600" dirty="0" smtClean="0"/>
              <a:t>1200</a:t>
            </a:r>
          </a:p>
          <a:p>
            <a:pPr lvl="1">
              <a:lnSpc>
                <a:spcPct val="90000"/>
              </a:lnSpc>
            </a:pPr>
            <a:endParaRPr lang="en-US" sz="1600" dirty="0"/>
          </a:p>
          <a:p>
            <a:pPr lvl="1">
              <a:lnSpc>
                <a:spcPct val="90000"/>
              </a:lnSpc>
            </a:pPr>
            <a:r>
              <a:rPr lang="en-US" sz="1600" dirty="0" smtClean="0"/>
              <a:t>1000</a:t>
            </a:r>
          </a:p>
          <a:p>
            <a:pPr lvl="1">
              <a:lnSpc>
                <a:spcPct val="90000"/>
              </a:lnSpc>
            </a:pPr>
            <a:endParaRPr lang="en-US" sz="1600" dirty="0"/>
          </a:p>
          <a:p>
            <a:pPr lvl="1">
              <a:lnSpc>
                <a:spcPct val="90000"/>
              </a:lnSpc>
            </a:pPr>
            <a:r>
              <a:rPr lang="en-US" sz="1600" dirty="0" smtClean="0"/>
              <a:t>800</a:t>
            </a:r>
          </a:p>
          <a:p>
            <a:pPr lvl="1">
              <a:lnSpc>
                <a:spcPct val="90000"/>
              </a:lnSpc>
            </a:pPr>
            <a:endParaRPr lang="en-US" sz="1600" dirty="0"/>
          </a:p>
          <a:p>
            <a:pPr lvl="1">
              <a:lnSpc>
                <a:spcPct val="90000"/>
              </a:lnSpc>
            </a:pPr>
            <a:r>
              <a:rPr lang="en-US" sz="1600" dirty="0" smtClean="0"/>
              <a:t>600</a:t>
            </a:r>
          </a:p>
          <a:p>
            <a:pPr lvl="1">
              <a:lnSpc>
                <a:spcPct val="90000"/>
              </a:lnSpc>
            </a:pPr>
            <a:endParaRPr lang="en-US" sz="1600" dirty="0"/>
          </a:p>
          <a:p>
            <a:pPr lvl="1">
              <a:lnSpc>
                <a:spcPct val="90000"/>
              </a:lnSpc>
            </a:pPr>
            <a:r>
              <a:rPr lang="en-US" sz="1600" dirty="0" smtClean="0"/>
              <a:t>400</a:t>
            </a:r>
          </a:p>
          <a:p>
            <a:pPr lvl="1">
              <a:lnSpc>
                <a:spcPct val="90000"/>
              </a:lnSpc>
            </a:pPr>
            <a:endParaRPr lang="en-US" sz="1600" dirty="0"/>
          </a:p>
          <a:p>
            <a:pPr lvl="1">
              <a:lnSpc>
                <a:spcPct val="90000"/>
              </a:lnSpc>
            </a:pPr>
            <a:r>
              <a:rPr lang="en-US" sz="1600" dirty="0" smtClean="0"/>
              <a:t>200</a:t>
            </a:r>
          </a:p>
          <a:p>
            <a:pPr>
              <a:lnSpc>
                <a:spcPct val="90000"/>
              </a:lnSpc>
            </a:pPr>
            <a:endParaRPr lang="en-US" dirty="0"/>
          </a:p>
        </p:txBody>
      </p:sp>
      <p:sp>
        <p:nvSpPr>
          <p:cNvPr id="17" name="TextBox 16"/>
          <p:cNvSpPr txBox="1"/>
          <p:nvPr/>
        </p:nvSpPr>
        <p:spPr>
          <a:xfrm>
            <a:off x="2797461" y="4938747"/>
            <a:ext cx="6346539" cy="400110"/>
          </a:xfrm>
          <a:prstGeom prst="rect">
            <a:avLst/>
          </a:prstGeom>
          <a:solidFill>
            <a:schemeClr val="bg1"/>
          </a:solidFill>
        </p:spPr>
        <p:txBody>
          <a:bodyPr wrap="square" rtlCol="0">
            <a:spAutoFit/>
          </a:bodyPr>
          <a:lstStyle/>
          <a:p>
            <a:r>
              <a:rPr lang="en-US" sz="2000" b="1" dirty="0" smtClean="0"/>
              <a:t>0       20         40        60       80        100      120      140       150</a:t>
            </a:r>
            <a:endParaRPr lang="en-US" sz="2000" b="1" dirty="0"/>
          </a:p>
        </p:txBody>
      </p:sp>
      <p:sp>
        <p:nvSpPr>
          <p:cNvPr id="18" name="Rectangle 17"/>
          <p:cNvSpPr/>
          <p:nvPr/>
        </p:nvSpPr>
        <p:spPr>
          <a:xfrm>
            <a:off x="3085777" y="536951"/>
            <a:ext cx="5555901" cy="4222750"/>
          </a:xfrm>
          <a:prstGeom prst="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Connector 23"/>
          <p:cNvCxnSpPr/>
          <p:nvPr/>
        </p:nvCxnSpPr>
        <p:spPr>
          <a:xfrm flipV="1">
            <a:off x="3054699" y="1414402"/>
            <a:ext cx="5448623" cy="458788"/>
          </a:xfrm>
          <a:prstGeom prst="line">
            <a:avLst/>
          </a:prstGeom>
          <a:ln w="38100" cmpd="sng">
            <a:prstDash val="dash"/>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5697082" y="3038058"/>
            <a:ext cx="1514475" cy="830997"/>
          </a:xfrm>
          <a:prstGeom prst="rect">
            <a:avLst/>
          </a:prstGeom>
          <a:solidFill>
            <a:schemeClr val="bg1"/>
          </a:solidFill>
        </p:spPr>
        <p:txBody>
          <a:bodyPr wrap="square" rtlCol="0">
            <a:spAutoFit/>
          </a:bodyPr>
          <a:lstStyle/>
          <a:p>
            <a:r>
              <a:rPr lang="en-US" sz="2400" dirty="0" smtClean="0"/>
              <a:t>Parsons &amp; </a:t>
            </a:r>
            <a:r>
              <a:rPr lang="en-US" sz="2400" dirty="0" err="1" smtClean="0"/>
              <a:t>Sclater</a:t>
            </a:r>
            <a:endParaRPr lang="en-US" sz="2400" dirty="0"/>
          </a:p>
        </p:txBody>
      </p:sp>
      <p:sp>
        <p:nvSpPr>
          <p:cNvPr id="28" name="TextBox 27"/>
          <p:cNvSpPr txBox="1"/>
          <p:nvPr/>
        </p:nvSpPr>
        <p:spPr>
          <a:xfrm>
            <a:off x="5448300" y="2226139"/>
            <a:ext cx="2365549" cy="461665"/>
          </a:xfrm>
          <a:prstGeom prst="rect">
            <a:avLst/>
          </a:prstGeom>
          <a:solidFill>
            <a:schemeClr val="bg1"/>
          </a:solidFill>
        </p:spPr>
        <p:txBody>
          <a:bodyPr wrap="square" rtlCol="0">
            <a:spAutoFit/>
          </a:bodyPr>
          <a:lstStyle/>
          <a:p>
            <a:r>
              <a:rPr lang="en-US" sz="2400" dirty="0" smtClean="0"/>
              <a:t>Stein &amp; Stein</a:t>
            </a:r>
            <a:endParaRPr lang="en-US" sz="2400" dirty="0"/>
          </a:p>
        </p:txBody>
      </p:sp>
      <p:sp>
        <p:nvSpPr>
          <p:cNvPr id="59392" name="TextBox 59391"/>
          <p:cNvSpPr txBox="1"/>
          <p:nvPr/>
        </p:nvSpPr>
        <p:spPr>
          <a:xfrm>
            <a:off x="3163545" y="617284"/>
            <a:ext cx="2160062" cy="584776"/>
          </a:xfrm>
          <a:prstGeom prst="rect">
            <a:avLst/>
          </a:prstGeom>
          <a:noFill/>
        </p:spPr>
        <p:txBody>
          <a:bodyPr wrap="square" rtlCol="0">
            <a:spAutoFit/>
          </a:bodyPr>
          <a:lstStyle/>
          <a:p>
            <a:r>
              <a:rPr lang="en-US" sz="3200" dirty="0" err="1" smtClean="0"/>
              <a:t>Geotherms</a:t>
            </a:r>
            <a:endParaRPr lang="en-US" sz="3200" dirty="0"/>
          </a:p>
        </p:txBody>
      </p:sp>
      <p:sp>
        <p:nvSpPr>
          <p:cNvPr id="59393" name="Rectangle 59392"/>
          <p:cNvSpPr/>
          <p:nvPr/>
        </p:nvSpPr>
        <p:spPr>
          <a:xfrm>
            <a:off x="5448300" y="2057400"/>
            <a:ext cx="846138" cy="260024"/>
          </a:xfrm>
          <a:prstGeom prst="rect">
            <a:avLst/>
          </a:prstGeom>
          <a:solidFill>
            <a:schemeClr val="bg1"/>
          </a:solidFill>
          <a:ln>
            <a:noFill/>
          </a:ln>
          <a:effectLst>
            <a:outerShdw blurRad="40000" dist="230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414" name="TextBox 59413"/>
          <p:cNvSpPr txBox="1"/>
          <p:nvPr/>
        </p:nvSpPr>
        <p:spPr>
          <a:xfrm>
            <a:off x="4290037" y="5206066"/>
            <a:ext cx="3674537" cy="584776"/>
          </a:xfrm>
          <a:prstGeom prst="rect">
            <a:avLst/>
          </a:prstGeom>
          <a:noFill/>
        </p:spPr>
        <p:txBody>
          <a:bodyPr wrap="square" rtlCol="0">
            <a:spAutoFit/>
          </a:bodyPr>
          <a:lstStyle/>
          <a:p>
            <a:r>
              <a:rPr lang="en-US" sz="3200" dirty="0" smtClean="0"/>
              <a:t>Depth (km)</a:t>
            </a:r>
            <a:endParaRPr lang="en-US" sz="3200" dirty="0"/>
          </a:p>
        </p:txBody>
      </p:sp>
      <p:sp>
        <p:nvSpPr>
          <p:cNvPr id="59415" name="TextBox 59414"/>
          <p:cNvSpPr txBox="1"/>
          <p:nvPr/>
        </p:nvSpPr>
        <p:spPr>
          <a:xfrm rot="16200000">
            <a:off x="739560" y="2560096"/>
            <a:ext cx="2797461" cy="523220"/>
          </a:xfrm>
          <a:prstGeom prst="rect">
            <a:avLst/>
          </a:prstGeom>
          <a:noFill/>
        </p:spPr>
        <p:txBody>
          <a:bodyPr wrap="square" rtlCol="0">
            <a:spAutoFit/>
          </a:bodyPr>
          <a:lstStyle/>
          <a:p>
            <a:r>
              <a:rPr lang="en-US" sz="2800" dirty="0" smtClean="0"/>
              <a:t>Temperature (K)</a:t>
            </a:r>
            <a:endParaRPr lang="en-US" sz="2800" dirty="0"/>
          </a:p>
        </p:txBody>
      </p:sp>
      <p:sp>
        <p:nvSpPr>
          <p:cNvPr id="59416" name="TextBox 59415"/>
          <p:cNvSpPr txBox="1"/>
          <p:nvPr/>
        </p:nvSpPr>
        <p:spPr>
          <a:xfrm>
            <a:off x="8508424" y="523554"/>
            <a:ext cx="511175" cy="584776"/>
          </a:xfrm>
          <a:prstGeom prst="rect">
            <a:avLst/>
          </a:prstGeom>
          <a:noFill/>
        </p:spPr>
        <p:txBody>
          <a:bodyPr wrap="square" rtlCol="0">
            <a:spAutoFit/>
          </a:bodyPr>
          <a:lstStyle/>
          <a:p>
            <a:r>
              <a:rPr lang="en-US" sz="3200" dirty="0" smtClean="0">
                <a:solidFill>
                  <a:srgbClr val="FF0000"/>
                </a:solidFill>
              </a:rPr>
              <a:t>x</a:t>
            </a:r>
            <a:endParaRPr lang="en-US" sz="3200" dirty="0">
              <a:solidFill>
                <a:srgbClr val="FF0000"/>
              </a:solidFill>
            </a:endParaRPr>
          </a:p>
        </p:txBody>
      </p:sp>
      <p:sp>
        <p:nvSpPr>
          <p:cNvPr id="59417" name="TextBox 59416"/>
          <p:cNvSpPr txBox="1"/>
          <p:nvPr/>
        </p:nvSpPr>
        <p:spPr>
          <a:xfrm>
            <a:off x="5852160" y="742128"/>
            <a:ext cx="2112414" cy="523220"/>
          </a:xfrm>
          <a:prstGeom prst="rect">
            <a:avLst/>
          </a:prstGeom>
          <a:noFill/>
        </p:spPr>
        <p:txBody>
          <a:bodyPr wrap="square" rtlCol="0">
            <a:spAutoFit/>
          </a:bodyPr>
          <a:lstStyle/>
          <a:p>
            <a:r>
              <a:rPr lang="en-US" sz="2800" i="1" dirty="0" smtClean="0">
                <a:solidFill>
                  <a:srgbClr val="FF0000"/>
                </a:solidFill>
              </a:rPr>
              <a:t>OIB sources</a:t>
            </a:r>
            <a:endParaRPr lang="en-US" sz="2800" i="1" dirty="0">
              <a:solidFill>
                <a:srgbClr val="FF0000"/>
              </a:solidFill>
            </a:endParaRPr>
          </a:p>
        </p:txBody>
      </p:sp>
      <p:cxnSp>
        <p:nvCxnSpPr>
          <p:cNvPr id="5" name="Straight Connector 4"/>
          <p:cNvCxnSpPr>
            <a:endCxn id="27" idx="0"/>
          </p:cNvCxnSpPr>
          <p:nvPr/>
        </p:nvCxnSpPr>
        <p:spPr>
          <a:xfrm flipV="1">
            <a:off x="3054699" y="3038058"/>
            <a:ext cx="3399621" cy="1721643"/>
          </a:xfrm>
          <a:prstGeom prst="line">
            <a:avLst/>
          </a:prstGeom>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258343" y="4071042"/>
            <a:ext cx="1756410" cy="369332"/>
          </a:xfrm>
          <a:prstGeom prst="rect">
            <a:avLst/>
          </a:prstGeom>
          <a:noFill/>
        </p:spPr>
        <p:txBody>
          <a:bodyPr wrap="square" rtlCol="0">
            <a:spAutoFit/>
          </a:bodyPr>
          <a:lstStyle/>
          <a:p>
            <a:r>
              <a:rPr lang="en-US" dirty="0" smtClean="0"/>
              <a:t>Critical gradient</a:t>
            </a:r>
            <a:endParaRPr lang="en-US" dirty="0"/>
          </a:p>
        </p:txBody>
      </p:sp>
    </p:spTree>
    <p:extLst>
      <p:ext uri="{BB962C8B-B14F-4D97-AF65-F5344CB8AC3E}">
        <p14:creationId xmlns:p14="http://schemas.microsoft.com/office/powerpoint/2010/main" val="26845972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94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1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92552"/>
            <a:ext cx="9007141" cy="3405898"/>
          </a:xfrm>
          <a:prstGeom prst="rect">
            <a:avLst/>
          </a:prstGeom>
        </p:spPr>
      </p:pic>
      <p:pic>
        <p:nvPicPr>
          <p:cNvPr id="3" name="Picture 2"/>
          <p:cNvPicPr>
            <a:picLocks noChangeAspect="1"/>
          </p:cNvPicPr>
          <p:nvPr/>
        </p:nvPicPr>
        <p:blipFill>
          <a:blip r:embed="rId3"/>
          <a:stretch>
            <a:fillRect/>
          </a:stretch>
        </p:blipFill>
        <p:spPr>
          <a:xfrm>
            <a:off x="1845028" y="196636"/>
            <a:ext cx="6667500" cy="1092200"/>
          </a:xfrm>
          <a:prstGeom prst="rect">
            <a:avLst/>
          </a:prstGeom>
        </p:spPr>
      </p:pic>
      <p:pic>
        <p:nvPicPr>
          <p:cNvPr id="4" name="Picture 3"/>
          <p:cNvPicPr>
            <a:picLocks noChangeAspect="1"/>
          </p:cNvPicPr>
          <p:nvPr/>
        </p:nvPicPr>
        <p:blipFill>
          <a:blip r:embed="rId4"/>
          <a:stretch>
            <a:fillRect/>
          </a:stretch>
        </p:blipFill>
        <p:spPr>
          <a:xfrm rot="16200000">
            <a:off x="3860824" y="2217691"/>
            <a:ext cx="2600567" cy="6362084"/>
          </a:xfrm>
          <a:prstGeom prst="rect">
            <a:avLst/>
          </a:prstGeom>
        </p:spPr>
      </p:pic>
    </p:spTree>
    <p:extLst>
      <p:ext uri="{BB962C8B-B14F-4D97-AF65-F5344CB8AC3E}">
        <p14:creationId xmlns:p14="http://schemas.microsoft.com/office/powerpoint/2010/main" val="264139161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08209" y="379580"/>
            <a:ext cx="5855138" cy="6277680"/>
          </a:xfrm>
          <a:prstGeom prst="rect">
            <a:avLst/>
          </a:prstGeom>
        </p:spPr>
      </p:pic>
      <p:pic>
        <p:nvPicPr>
          <p:cNvPr id="3" name="Picture 2"/>
          <p:cNvPicPr>
            <a:picLocks noChangeAspect="1"/>
          </p:cNvPicPr>
          <p:nvPr/>
        </p:nvPicPr>
        <p:blipFill>
          <a:blip r:embed="rId3"/>
          <a:stretch>
            <a:fillRect/>
          </a:stretch>
        </p:blipFill>
        <p:spPr>
          <a:xfrm>
            <a:off x="221493" y="149656"/>
            <a:ext cx="3238300" cy="4356100"/>
          </a:xfrm>
          <a:prstGeom prst="rect">
            <a:avLst/>
          </a:prstGeom>
        </p:spPr>
      </p:pic>
      <p:pic>
        <p:nvPicPr>
          <p:cNvPr id="4" name="Picture 3"/>
          <p:cNvPicPr>
            <a:picLocks noChangeAspect="1"/>
          </p:cNvPicPr>
          <p:nvPr/>
        </p:nvPicPr>
        <p:blipFill>
          <a:blip r:embed="rId4"/>
          <a:stretch>
            <a:fillRect/>
          </a:stretch>
        </p:blipFill>
        <p:spPr>
          <a:xfrm>
            <a:off x="470213" y="4505756"/>
            <a:ext cx="2989580" cy="2151504"/>
          </a:xfrm>
          <a:prstGeom prst="rect">
            <a:avLst/>
          </a:prstGeom>
        </p:spPr>
      </p:pic>
      <p:sp>
        <p:nvSpPr>
          <p:cNvPr id="5" name="Rectangle 4"/>
          <p:cNvSpPr/>
          <p:nvPr/>
        </p:nvSpPr>
        <p:spPr>
          <a:xfrm>
            <a:off x="7020560" y="579120"/>
            <a:ext cx="1046480" cy="531368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969886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08209" y="379580"/>
            <a:ext cx="5855138" cy="6277680"/>
          </a:xfrm>
          <a:prstGeom prst="rect">
            <a:avLst/>
          </a:prstGeom>
        </p:spPr>
      </p:pic>
      <p:pic>
        <p:nvPicPr>
          <p:cNvPr id="4" name="Picture 3"/>
          <p:cNvPicPr>
            <a:picLocks noChangeAspect="1"/>
          </p:cNvPicPr>
          <p:nvPr/>
        </p:nvPicPr>
        <p:blipFill>
          <a:blip r:embed="rId4"/>
          <a:stretch>
            <a:fillRect/>
          </a:stretch>
        </p:blipFill>
        <p:spPr>
          <a:xfrm>
            <a:off x="470213" y="4505756"/>
            <a:ext cx="2989580" cy="2151504"/>
          </a:xfrm>
          <a:prstGeom prst="rect">
            <a:avLst/>
          </a:prstGeom>
        </p:spPr>
      </p:pic>
      <p:sp>
        <p:nvSpPr>
          <p:cNvPr id="5" name="Rectangle 4"/>
          <p:cNvSpPr/>
          <p:nvPr/>
        </p:nvSpPr>
        <p:spPr>
          <a:xfrm>
            <a:off x="7020560" y="579120"/>
            <a:ext cx="1046480" cy="531368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5"/>
          <a:stretch>
            <a:fillRect/>
          </a:stretch>
        </p:blipFill>
        <p:spPr>
          <a:xfrm>
            <a:off x="93980" y="379580"/>
            <a:ext cx="3530600" cy="3581400"/>
          </a:xfrm>
          <a:prstGeom prst="rect">
            <a:avLst/>
          </a:prstGeom>
        </p:spPr>
      </p:pic>
    </p:spTree>
    <p:extLst>
      <p:ext uri="{BB962C8B-B14F-4D97-AF65-F5344CB8AC3E}">
        <p14:creationId xmlns:p14="http://schemas.microsoft.com/office/powerpoint/2010/main" val="188876138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63600"/>
            <a:ext cx="9144000" cy="511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147661" y="1122386"/>
            <a:ext cx="4459409" cy="3293317"/>
          </a:xfrm>
          <a:prstGeom prst="rect">
            <a:avLst/>
          </a:prstGeom>
        </p:spPr>
      </p:pic>
      <p:pic>
        <p:nvPicPr>
          <p:cNvPr id="2" name="Picture 1"/>
          <p:cNvPicPr>
            <a:picLocks noChangeAspect="1"/>
          </p:cNvPicPr>
          <p:nvPr/>
        </p:nvPicPr>
        <p:blipFill>
          <a:blip r:embed="rId5"/>
          <a:stretch>
            <a:fillRect/>
          </a:stretch>
        </p:blipFill>
        <p:spPr>
          <a:xfrm>
            <a:off x="279400" y="4415702"/>
            <a:ext cx="4698999" cy="2442297"/>
          </a:xfrm>
          <a:prstGeom prst="rect">
            <a:avLst/>
          </a:prstGeom>
        </p:spPr>
      </p:pic>
    </p:spTree>
    <p:extLst>
      <p:ext uri="{BB962C8B-B14F-4D97-AF65-F5344CB8AC3E}">
        <p14:creationId xmlns:p14="http://schemas.microsoft.com/office/powerpoint/2010/main" val="224278000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63600"/>
            <a:ext cx="9144000" cy="511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147661" y="1122386"/>
            <a:ext cx="4459409" cy="3293317"/>
          </a:xfrm>
          <a:prstGeom prst="rect">
            <a:avLst/>
          </a:prstGeom>
        </p:spPr>
      </p:pic>
      <p:pic>
        <p:nvPicPr>
          <p:cNvPr id="2" name="Picture 1"/>
          <p:cNvPicPr>
            <a:picLocks noChangeAspect="1"/>
          </p:cNvPicPr>
          <p:nvPr/>
        </p:nvPicPr>
        <p:blipFill>
          <a:blip r:embed="rId5"/>
          <a:stretch>
            <a:fillRect/>
          </a:stretch>
        </p:blipFill>
        <p:spPr>
          <a:xfrm>
            <a:off x="279400" y="4415702"/>
            <a:ext cx="4698999" cy="2442297"/>
          </a:xfrm>
          <a:prstGeom prst="rect">
            <a:avLst/>
          </a:prstGeom>
        </p:spPr>
      </p:pic>
      <p:pic>
        <p:nvPicPr>
          <p:cNvPr id="4" name="Picture 3"/>
          <p:cNvPicPr>
            <a:picLocks noChangeAspect="1"/>
          </p:cNvPicPr>
          <p:nvPr/>
        </p:nvPicPr>
        <p:blipFill>
          <a:blip r:embed="rId6"/>
          <a:stretch>
            <a:fillRect/>
          </a:stretch>
        </p:blipFill>
        <p:spPr>
          <a:xfrm>
            <a:off x="4607070" y="1052513"/>
            <a:ext cx="4536930" cy="4927600"/>
          </a:xfrm>
          <a:prstGeom prst="rect">
            <a:avLst/>
          </a:prstGeom>
        </p:spPr>
      </p:pic>
    </p:spTree>
    <p:extLst>
      <p:ext uri="{BB962C8B-B14F-4D97-AF65-F5344CB8AC3E}">
        <p14:creationId xmlns:p14="http://schemas.microsoft.com/office/powerpoint/2010/main" val="115007796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30200"/>
            <a:ext cx="9144000" cy="6172626"/>
          </a:xfrm>
          <a:prstGeom prst="rect">
            <a:avLst/>
          </a:prstGeom>
        </p:spPr>
      </p:pic>
    </p:spTree>
    <p:extLst>
      <p:ext uri="{BB962C8B-B14F-4D97-AF65-F5344CB8AC3E}">
        <p14:creationId xmlns:p14="http://schemas.microsoft.com/office/powerpoint/2010/main" val="400680952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49300" y="0"/>
            <a:ext cx="7626024" cy="6858000"/>
          </a:xfrm>
          <a:prstGeom prst="rect">
            <a:avLst/>
          </a:prstGeom>
        </p:spPr>
      </p:pic>
      <p:pic>
        <p:nvPicPr>
          <p:cNvPr id="3" name="Picture 2"/>
          <p:cNvPicPr>
            <a:picLocks noChangeAspect="1"/>
          </p:cNvPicPr>
          <p:nvPr/>
        </p:nvPicPr>
        <p:blipFill>
          <a:blip r:embed="rId3"/>
          <a:stretch>
            <a:fillRect/>
          </a:stretch>
        </p:blipFill>
        <p:spPr>
          <a:xfrm>
            <a:off x="104140" y="957580"/>
            <a:ext cx="3530600" cy="3581400"/>
          </a:xfrm>
          <a:prstGeom prst="rect">
            <a:avLst/>
          </a:prstGeom>
        </p:spPr>
      </p:pic>
      <p:pic>
        <p:nvPicPr>
          <p:cNvPr id="4" name="Picture 3"/>
          <p:cNvPicPr>
            <a:picLocks noChangeAspect="1"/>
          </p:cNvPicPr>
          <p:nvPr/>
        </p:nvPicPr>
        <p:blipFill>
          <a:blip r:embed="rId4"/>
          <a:stretch>
            <a:fillRect/>
          </a:stretch>
        </p:blipFill>
        <p:spPr>
          <a:xfrm>
            <a:off x="6319520" y="551180"/>
            <a:ext cx="2824480" cy="5511800"/>
          </a:xfrm>
          <a:prstGeom prst="rect">
            <a:avLst/>
          </a:prstGeom>
        </p:spPr>
      </p:pic>
    </p:spTree>
    <p:extLst>
      <p:ext uri="{BB962C8B-B14F-4D97-AF65-F5344CB8AC3E}">
        <p14:creationId xmlns:p14="http://schemas.microsoft.com/office/powerpoint/2010/main" val="294503856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85800"/>
            <a:ext cx="9144000" cy="5481793"/>
          </a:xfrm>
          <a:prstGeom prst="rect">
            <a:avLst/>
          </a:prstGeom>
        </p:spPr>
      </p:pic>
    </p:spTree>
    <p:extLst>
      <p:ext uri="{BB962C8B-B14F-4D97-AF65-F5344CB8AC3E}">
        <p14:creationId xmlns:p14="http://schemas.microsoft.com/office/powerpoint/2010/main" val="212062241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63600" y="431800"/>
            <a:ext cx="7404100" cy="5981700"/>
          </a:xfrm>
          <a:prstGeom prst="rect">
            <a:avLst/>
          </a:prstGeom>
        </p:spPr>
      </p:pic>
    </p:spTree>
    <p:extLst>
      <p:ext uri="{BB962C8B-B14F-4D97-AF65-F5344CB8AC3E}">
        <p14:creationId xmlns:p14="http://schemas.microsoft.com/office/powerpoint/2010/main" val="407582581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70000" y="0"/>
            <a:ext cx="6599420" cy="6858000"/>
          </a:xfrm>
          <a:prstGeom prst="rect">
            <a:avLst/>
          </a:prstGeom>
        </p:spPr>
      </p:pic>
    </p:spTree>
    <p:extLst>
      <p:ext uri="{BB962C8B-B14F-4D97-AF65-F5344CB8AC3E}">
        <p14:creationId xmlns:p14="http://schemas.microsoft.com/office/powerpoint/2010/main" val="1488836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43100" y="876300"/>
            <a:ext cx="5257800" cy="5092700"/>
          </a:xfrm>
          <a:prstGeom prst="rect">
            <a:avLst/>
          </a:prstGeom>
        </p:spPr>
      </p:pic>
      <p:cxnSp>
        <p:nvCxnSpPr>
          <p:cNvPr id="4" name="Straight Connector 3"/>
          <p:cNvCxnSpPr/>
          <p:nvPr/>
        </p:nvCxnSpPr>
        <p:spPr>
          <a:xfrm flipV="1">
            <a:off x="3762375" y="1174751"/>
            <a:ext cx="2698750" cy="4016374"/>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6350000" y="587375"/>
            <a:ext cx="1809750" cy="369332"/>
          </a:xfrm>
          <a:prstGeom prst="rect">
            <a:avLst/>
          </a:prstGeom>
          <a:noFill/>
        </p:spPr>
        <p:txBody>
          <a:bodyPr wrap="square" rtlCol="0">
            <a:spAutoFit/>
          </a:bodyPr>
          <a:lstStyle/>
          <a:p>
            <a:r>
              <a:rPr lang="en-US" dirty="0" smtClean="0"/>
              <a:t>25 K/km</a:t>
            </a:r>
            <a:endParaRPr lang="en-US" dirty="0"/>
          </a:p>
        </p:txBody>
      </p:sp>
      <p:cxnSp>
        <p:nvCxnSpPr>
          <p:cNvPr id="8" name="Straight Connector 7"/>
          <p:cNvCxnSpPr/>
          <p:nvPr/>
        </p:nvCxnSpPr>
        <p:spPr>
          <a:xfrm flipV="1">
            <a:off x="2936875" y="2825750"/>
            <a:ext cx="4264025" cy="2238375"/>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556500" y="2476500"/>
            <a:ext cx="1254125" cy="369332"/>
          </a:xfrm>
          <a:prstGeom prst="rect">
            <a:avLst/>
          </a:prstGeom>
          <a:noFill/>
        </p:spPr>
        <p:txBody>
          <a:bodyPr wrap="square" rtlCol="0">
            <a:spAutoFit/>
          </a:bodyPr>
          <a:lstStyle/>
          <a:p>
            <a:r>
              <a:rPr lang="en-US" dirty="0" smtClean="0"/>
              <a:t>8 K/km</a:t>
            </a:r>
            <a:endParaRPr lang="en-US" dirty="0"/>
          </a:p>
        </p:txBody>
      </p:sp>
    </p:spTree>
    <p:extLst>
      <p:ext uri="{BB962C8B-B14F-4D97-AF65-F5344CB8AC3E}">
        <p14:creationId xmlns:p14="http://schemas.microsoft.com/office/powerpoint/2010/main" val="247833978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46300" y="0"/>
            <a:ext cx="4832222" cy="6858000"/>
          </a:xfrm>
          <a:prstGeom prst="rect">
            <a:avLst/>
          </a:prstGeom>
        </p:spPr>
      </p:pic>
    </p:spTree>
    <p:extLst>
      <p:ext uri="{BB962C8B-B14F-4D97-AF65-F5344CB8AC3E}">
        <p14:creationId xmlns:p14="http://schemas.microsoft.com/office/powerpoint/2010/main" val="225896423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50900"/>
            <a:ext cx="9144000" cy="5151314"/>
          </a:xfrm>
          <a:prstGeom prst="rect">
            <a:avLst/>
          </a:prstGeom>
        </p:spPr>
      </p:pic>
      <p:sp>
        <p:nvSpPr>
          <p:cNvPr id="3" name="TextBox 2"/>
          <p:cNvSpPr txBox="1"/>
          <p:nvPr/>
        </p:nvSpPr>
        <p:spPr>
          <a:xfrm>
            <a:off x="2795221" y="4354644"/>
            <a:ext cx="238132" cy="374227"/>
          </a:xfrm>
          <a:prstGeom prst="rect">
            <a:avLst/>
          </a:prstGeom>
          <a:noFill/>
        </p:spPr>
        <p:txBody>
          <a:bodyPr wrap="square" rtlCol="0">
            <a:spAutoFit/>
          </a:bodyPr>
          <a:lstStyle/>
          <a:p>
            <a:r>
              <a:rPr lang="en-US" dirty="0" smtClean="0"/>
              <a:t>+</a:t>
            </a:r>
            <a:endParaRPr lang="en-US" dirty="0"/>
          </a:p>
        </p:txBody>
      </p:sp>
      <p:cxnSp>
        <p:nvCxnSpPr>
          <p:cNvPr id="5" name="Straight Arrow Connector 4"/>
          <p:cNvCxnSpPr>
            <a:endCxn id="3" idx="3"/>
          </p:cNvCxnSpPr>
          <p:nvPr/>
        </p:nvCxnSpPr>
        <p:spPr>
          <a:xfrm>
            <a:off x="3033353" y="4127841"/>
            <a:ext cx="0" cy="4139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2795222" y="3764954"/>
            <a:ext cx="629348" cy="369332"/>
          </a:xfrm>
          <a:prstGeom prst="rect">
            <a:avLst/>
          </a:prstGeom>
          <a:noFill/>
        </p:spPr>
        <p:txBody>
          <a:bodyPr wrap="square" rtlCol="0">
            <a:spAutoFit/>
          </a:bodyPr>
          <a:lstStyle/>
          <a:p>
            <a:r>
              <a:rPr lang="en-US" dirty="0" smtClean="0"/>
              <a:t>L&amp;R</a:t>
            </a:r>
            <a:endParaRPr lang="en-US" dirty="0"/>
          </a:p>
        </p:txBody>
      </p:sp>
    </p:spTree>
    <p:extLst>
      <p:ext uri="{BB962C8B-B14F-4D97-AF65-F5344CB8AC3E}">
        <p14:creationId xmlns:p14="http://schemas.microsoft.com/office/powerpoint/2010/main" val="362578930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2100" y="0"/>
            <a:ext cx="8536278" cy="6858000"/>
          </a:xfrm>
          <a:prstGeom prst="rect">
            <a:avLst/>
          </a:prstGeom>
        </p:spPr>
      </p:pic>
    </p:spTree>
    <p:extLst>
      <p:ext uri="{BB962C8B-B14F-4D97-AF65-F5344CB8AC3E}">
        <p14:creationId xmlns:p14="http://schemas.microsoft.com/office/powerpoint/2010/main" val="70969708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2100" y="0"/>
            <a:ext cx="8536278" cy="6858000"/>
          </a:xfrm>
          <a:prstGeom prst="rect">
            <a:avLst/>
          </a:prstGeom>
        </p:spPr>
      </p:pic>
      <p:pic>
        <p:nvPicPr>
          <p:cNvPr id="3" name="Picture 2"/>
          <p:cNvPicPr>
            <a:picLocks noChangeAspect="1"/>
          </p:cNvPicPr>
          <p:nvPr/>
        </p:nvPicPr>
        <p:blipFill>
          <a:blip r:embed="rId3"/>
          <a:stretch>
            <a:fillRect/>
          </a:stretch>
        </p:blipFill>
        <p:spPr>
          <a:xfrm>
            <a:off x="0" y="3405059"/>
            <a:ext cx="9144000" cy="3452941"/>
          </a:xfrm>
          <a:prstGeom prst="rect">
            <a:avLst/>
          </a:prstGeom>
        </p:spPr>
      </p:pic>
    </p:spTree>
    <p:extLst>
      <p:ext uri="{BB962C8B-B14F-4D97-AF65-F5344CB8AC3E}">
        <p14:creationId xmlns:p14="http://schemas.microsoft.com/office/powerpoint/2010/main" val="216148173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2813" y="407003"/>
            <a:ext cx="8791918" cy="5795722"/>
          </a:xfrm>
          <a:prstGeom prst="rect">
            <a:avLst/>
          </a:prstGeom>
        </p:spPr>
      </p:pic>
    </p:spTree>
    <p:extLst>
      <p:ext uri="{BB962C8B-B14F-4D97-AF65-F5344CB8AC3E}">
        <p14:creationId xmlns:p14="http://schemas.microsoft.com/office/powerpoint/2010/main" val="55205954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6800" y="0"/>
            <a:ext cx="6988215" cy="6858000"/>
          </a:xfrm>
          <a:prstGeom prst="rect">
            <a:avLst/>
          </a:prstGeom>
        </p:spPr>
      </p:pic>
    </p:spTree>
    <p:extLst>
      <p:ext uri="{BB962C8B-B14F-4D97-AF65-F5344CB8AC3E}">
        <p14:creationId xmlns:p14="http://schemas.microsoft.com/office/powerpoint/2010/main" val="326148198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60598" y="341881"/>
            <a:ext cx="7798756" cy="6072485"/>
          </a:xfrm>
          <a:prstGeom prst="rect">
            <a:avLst/>
          </a:prstGeom>
        </p:spPr>
      </p:pic>
    </p:spTree>
    <p:extLst>
      <p:ext uri="{BB962C8B-B14F-4D97-AF65-F5344CB8AC3E}">
        <p14:creationId xmlns:p14="http://schemas.microsoft.com/office/powerpoint/2010/main" val="406285725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320800"/>
            <a:ext cx="9144000" cy="4191341"/>
          </a:xfrm>
          <a:prstGeom prst="rect">
            <a:avLst/>
          </a:prstGeom>
        </p:spPr>
      </p:pic>
    </p:spTree>
    <p:extLst>
      <p:ext uri="{BB962C8B-B14F-4D97-AF65-F5344CB8AC3E}">
        <p14:creationId xmlns:p14="http://schemas.microsoft.com/office/powerpoint/2010/main" val="42626512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8740" y="622300"/>
            <a:ext cx="5666507" cy="4847820"/>
          </a:xfrm>
          <a:prstGeom prst="rect">
            <a:avLst/>
          </a:prstGeom>
        </p:spPr>
      </p:pic>
      <p:pic>
        <p:nvPicPr>
          <p:cNvPr id="3" name="Picture 2"/>
          <p:cNvPicPr>
            <a:picLocks noChangeAspect="1"/>
          </p:cNvPicPr>
          <p:nvPr/>
        </p:nvPicPr>
        <p:blipFill>
          <a:blip r:embed="rId4"/>
          <a:stretch>
            <a:fillRect/>
          </a:stretch>
        </p:blipFill>
        <p:spPr>
          <a:xfrm>
            <a:off x="5226306" y="162801"/>
            <a:ext cx="3712142" cy="6365527"/>
          </a:xfrm>
          <a:prstGeom prst="rect">
            <a:avLst/>
          </a:prstGeom>
        </p:spPr>
      </p:pic>
      <p:sp>
        <p:nvSpPr>
          <p:cNvPr id="4" name="Rectangle 3"/>
          <p:cNvSpPr/>
          <p:nvPr/>
        </p:nvSpPr>
        <p:spPr>
          <a:xfrm>
            <a:off x="8189507" y="622300"/>
            <a:ext cx="748941" cy="575950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993161" y="5681761"/>
            <a:ext cx="3060889" cy="369332"/>
          </a:xfrm>
          <a:prstGeom prst="rect">
            <a:avLst/>
          </a:prstGeom>
          <a:noFill/>
        </p:spPr>
        <p:txBody>
          <a:bodyPr wrap="square" rtlCol="0">
            <a:spAutoFit/>
          </a:bodyPr>
          <a:lstStyle/>
          <a:p>
            <a:r>
              <a:rPr lang="en-US" dirty="0" smtClean="0"/>
              <a:t>EPL 4.1 at 200</a:t>
            </a:r>
            <a:endParaRPr lang="en-US" dirty="0"/>
          </a:p>
        </p:txBody>
      </p:sp>
      <p:sp>
        <p:nvSpPr>
          <p:cNvPr id="6" name="TextBox 5"/>
          <p:cNvSpPr txBox="1"/>
          <p:nvPr/>
        </p:nvSpPr>
        <p:spPr>
          <a:xfrm>
            <a:off x="553564" y="6251566"/>
            <a:ext cx="4428521" cy="369332"/>
          </a:xfrm>
          <a:prstGeom prst="rect">
            <a:avLst/>
          </a:prstGeom>
          <a:noFill/>
        </p:spPr>
        <p:txBody>
          <a:bodyPr wrap="square" rtlCol="0">
            <a:spAutoFit/>
          </a:bodyPr>
          <a:lstStyle/>
          <a:p>
            <a:r>
              <a:rPr lang="en-US" dirty="0" smtClean="0"/>
              <a:t>Small grain size also</a:t>
            </a:r>
            <a:endParaRPr lang="en-US" dirty="0"/>
          </a:p>
        </p:txBody>
      </p:sp>
    </p:spTree>
    <p:extLst>
      <p:ext uri="{BB962C8B-B14F-4D97-AF65-F5344CB8AC3E}">
        <p14:creationId xmlns:p14="http://schemas.microsoft.com/office/powerpoint/2010/main" val="210552138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14600" y="0"/>
            <a:ext cx="4105656" cy="6858000"/>
          </a:xfrm>
          <a:prstGeom prst="rect">
            <a:avLst/>
          </a:prstGeom>
        </p:spPr>
      </p:pic>
      <p:sp>
        <p:nvSpPr>
          <p:cNvPr id="4" name="TextBox 3"/>
          <p:cNvSpPr txBox="1"/>
          <p:nvPr/>
        </p:nvSpPr>
        <p:spPr>
          <a:xfrm>
            <a:off x="6620256" y="3093223"/>
            <a:ext cx="1504126" cy="646331"/>
          </a:xfrm>
          <a:prstGeom prst="rect">
            <a:avLst/>
          </a:prstGeom>
          <a:noFill/>
        </p:spPr>
        <p:txBody>
          <a:bodyPr wrap="square" rtlCol="0">
            <a:spAutoFit/>
          </a:bodyPr>
          <a:lstStyle/>
          <a:p>
            <a:r>
              <a:rPr lang="en-US" dirty="0" smtClean="0"/>
              <a:t>Temperature</a:t>
            </a:r>
          </a:p>
          <a:p>
            <a:r>
              <a:rPr lang="en-US" dirty="0" smtClean="0"/>
              <a:t>In K</a:t>
            </a:r>
            <a:endParaRPr lang="en-US" dirty="0"/>
          </a:p>
        </p:txBody>
      </p:sp>
      <p:sp>
        <p:nvSpPr>
          <p:cNvPr id="5" name="TextBox 4"/>
          <p:cNvSpPr txBox="1"/>
          <p:nvPr/>
        </p:nvSpPr>
        <p:spPr>
          <a:xfrm>
            <a:off x="748941" y="472123"/>
            <a:ext cx="1595570" cy="923330"/>
          </a:xfrm>
          <a:prstGeom prst="rect">
            <a:avLst/>
          </a:prstGeom>
          <a:noFill/>
        </p:spPr>
        <p:txBody>
          <a:bodyPr wrap="square" rtlCol="0">
            <a:spAutoFit/>
          </a:bodyPr>
          <a:lstStyle/>
          <a:p>
            <a:r>
              <a:rPr lang="en-US" dirty="0" smtClean="0"/>
              <a:t>Dry </a:t>
            </a:r>
            <a:r>
              <a:rPr lang="en-US" dirty="0" err="1" smtClean="0"/>
              <a:t>pyrolite</a:t>
            </a:r>
            <a:endParaRPr lang="en-US" dirty="0" smtClean="0"/>
          </a:p>
          <a:p>
            <a:r>
              <a:rPr lang="en-US" dirty="0" smtClean="0"/>
              <a:t>Bold line is 1300 C </a:t>
            </a:r>
            <a:r>
              <a:rPr lang="en-US" dirty="0" err="1" smtClean="0"/>
              <a:t>adiabat</a:t>
            </a:r>
            <a:endParaRPr lang="en-US" dirty="0"/>
          </a:p>
        </p:txBody>
      </p:sp>
      <p:sp>
        <p:nvSpPr>
          <p:cNvPr id="6" name="TextBox 5"/>
          <p:cNvSpPr txBox="1"/>
          <p:nvPr/>
        </p:nvSpPr>
        <p:spPr>
          <a:xfrm>
            <a:off x="6252029" y="765166"/>
            <a:ext cx="1335069" cy="369332"/>
          </a:xfrm>
          <a:prstGeom prst="rect">
            <a:avLst/>
          </a:prstGeom>
          <a:noFill/>
        </p:spPr>
        <p:txBody>
          <a:bodyPr wrap="square" rtlCol="0">
            <a:spAutoFit/>
          </a:bodyPr>
          <a:lstStyle/>
          <a:p>
            <a:r>
              <a:rPr lang="en-US" dirty="0" smtClean="0"/>
              <a:t>melt</a:t>
            </a:r>
            <a:endParaRPr lang="en-US" dirty="0"/>
          </a:p>
        </p:txBody>
      </p:sp>
    </p:spTree>
    <p:extLst>
      <p:ext uri="{BB962C8B-B14F-4D97-AF65-F5344CB8AC3E}">
        <p14:creationId xmlns:p14="http://schemas.microsoft.com/office/powerpoint/2010/main" val="2193591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31900" y="279400"/>
            <a:ext cx="6667500" cy="6299200"/>
          </a:xfrm>
          <a:prstGeom prst="rect">
            <a:avLst/>
          </a:prstGeom>
        </p:spPr>
      </p:pic>
      <p:cxnSp>
        <p:nvCxnSpPr>
          <p:cNvPr id="4" name="Straight Connector 3"/>
          <p:cNvCxnSpPr/>
          <p:nvPr/>
        </p:nvCxnSpPr>
        <p:spPr>
          <a:xfrm>
            <a:off x="2047875" y="3175000"/>
            <a:ext cx="2746375" cy="2603500"/>
          </a:xfrm>
          <a:prstGeom prst="line">
            <a:avLst/>
          </a:prstGeom>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2200275" y="3327400"/>
            <a:ext cx="1911350" cy="260350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840602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0700" y="0"/>
            <a:ext cx="8092620" cy="6858000"/>
          </a:xfrm>
          <a:prstGeom prst="rect">
            <a:avLst/>
          </a:prstGeom>
        </p:spPr>
      </p:pic>
    </p:spTree>
    <p:extLst>
      <p:ext uri="{BB962C8B-B14F-4D97-AF65-F5344CB8AC3E}">
        <p14:creationId xmlns:p14="http://schemas.microsoft.com/office/powerpoint/2010/main" val="159329468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49300"/>
            <a:ext cx="9144000" cy="5345845"/>
          </a:xfrm>
          <a:prstGeom prst="rect">
            <a:avLst/>
          </a:prstGeom>
        </p:spPr>
      </p:pic>
    </p:spTree>
    <p:extLst>
      <p:ext uri="{BB962C8B-B14F-4D97-AF65-F5344CB8AC3E}">
        <p14:creationId xmlns:p14="http://schemas.microsoft.com/office/powerpoint/2010/main" val="286643624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95300"/>
            <a:ext cx="9144000" cy="5851549"/>
          </a:xfrm>
          <a:prstGeom prst="rect">
            <a:avLst/>
          </a:prstGeom>
        </p:spPr>
      </p:pic>
    </p:spTree>
    <p:extLst>
      <p:ext uri="{BB962C8B-B14F-4D97-AF65-F5344CB8AC3E}">
        <p14:creationId xmlns:p14="http://schemas.microsoft.com/office/powerpoint/2010/main" val="49452617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46100"/>
            <a:ext cx="9144000" cy="5753698"/>
          </a:xfrm>
          <a:prstGeom prst="rect">
            <a:avLst/>
          </a:prstGeom>
        </p:spPr>
      </p:pic>
    </p:spTree>
    <p:extLst>
      <p:ext uri="{BB962C8B-B14F-4D97-AF65-F5344CB8AC3E}">
        <p14:creationId xmlns:p14="http://schemas.microsoft.com/office/powerpoint/2010/main" val="199417307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2400"/>
            <a:ext cx="7594600" cy="650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7042" name="Line 3"/>
          <p:cNvSpPr>
            <a:spLocks noChangeShapeType="1"/>
          </p:cNvSpPr>
          <p:nvPr/>
        </p:nvSpPr>
        <p:spPr bwMode="auto">
          <a:xfrm>
            <a:off x="4343400" y="1676400"/>
            <a:ext cx="3657600"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43" name="AutoShape 4"/>
          <p:cNvSpPr>
            <a:spLocks/>
          </p:cNvSpPr>
          <p:nvPr/>
        </p:nvSpPr>
        <p:spPr bwMode="auto">
          <a:xfrm>
            <a:off x="7543800" y="2971800"/>
            <a:ext cx="228600" cy="1066800"/>
          </a:xfrm>
          <a:prstGeom prst="rightBrace">
            <a:avLst>
              <a:gd name="adj1" fmla="val 38889"/>
              <a:gd name="adj2" fmla="val 50000"/>
            </a:avLst>
          </a:prstGeom>
          <a:noFill/>
          <a:ln w="19050">
            <a:solidFill>
              <a:srgbClr val="FF3333"/>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87044" name="Text Box 5"/>
          <p:cNvSpPr txBox="1">
            <a:spLocks noChangeArrowheads="1"/>
          </p:cNvSpPr>
          <p:nvPr/>
        </p:nvSpPr>
        <p:spPr bwMode="auto">
          <a:xfrm>
            <a:off x="7848600" y="2971800"/>
            <a:ext cx="1295400"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solidFill>
                  <a:srgbClr val="FF3333"/>
                </a:solidFill>
              </a:rPr>
              <a:t>High T or small grains</a:t>
            </a:r>
            <a:endParaRPr lang="en-US"/>
          </a:p>
        </p:txBody>
      </p:sp>
      <p:sp>
        <p:nvSpPr>
          <p:cNvPr id="87045" name="Line 6"/>
          <p:cNvSpPr>
            <a:spLocks noChangeShapeType="1"/>
          </p:cNvSpPr>
          <p:nvPr/>
        </p:nvSpPr>
        <p:spPr bwMode="auto">
          <a:xfrm>
            <a:off x="6629400" y="2133600"/>
            <a:ext cx="2209800" cy="381000"/>
          </a:xfrm>
          <a:prstGeom prst="line">
            <a:avLst/>
          </a:prstGeom>
          <a:noFill/>
          <a:ln w="28575">
            <a:solidFill>
              <a:srgbClr val="FF33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7046" name="Line 7"/>
          <p:cNvSpPr>
            <a:spLocks noChangeShapeType="1"/>
          </p:cNvSpPr>
          <p:nvPr/>
        </p:nvSpPr>
        <p:spPr bwMode="auto">
          <a:xfrm flipV="1">
            <a:off x="7162800" y="4114800"/>
            <a:ext cx="0" cy="533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7047" name="Text Box 8"/>
          <p:cNvSpPr txBox="1">
            <a:spLocks noChangeArrowheads="1"/>
          </p:cNvSpPr>
          <p:nvPr/>
        </p:nvSpPr>
        <p:spPr bwMode="auto">
          <a:xfrm>
            <a:off x="6705600" y="4648200"/>
            <a:ext cx="1524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t>MORB</a:t>
            </a:r>
          </a:p>
        </p:txBody>
      </p:sp>
    </p:spTree>
    <p:extLst>
      <p:ext uri="{BB962C8B-B14F-4D97-AF65-F5344CB8AC3E}">
        <p14:creationId xmlns:p14="http://schemas.microsoft.com/office/powerpoint/2010/main" val="855414415"/>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200"/>
            <a:ext cx="9144000" cy="6688497"/>
          </a:xfrm>
          <a:prstGeom prst="rect">
            <a:avLst/>
          </a:prstGeom>
        </p:spPr>
      </p:pic>
    </p:spTree>
    <p:extLst>
      <p:ext uri="{BB962C8B-B14F-4D97-AF65-F5344CB8AC3E}">
        <p14:creationId xmlns:p14="http://schemas.microsoft.com/office/powerpoint/2010/main" val="323457177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76400" y="787400"/>
            <a:ext cx="5778500" cy="5283200"/>
          </a:xfrm>
          <a:prstGeom prst="rect">
            <a:avLst/>
          </a:prstGeom>
        </p:spPr>
      </p:pic>
    </p:spTree>
    <p:extLst>
      <p:ext uri="{BB962C8B-B14F-4D97-AF65-F5344CB8AC3E}">
        <p14:creationId xmlns:p14="http://schemas.microsoft.com/office/powerpoint/2010/main" val="149792898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4"/>
          <p:cNvSpPr txBox="1">
            <a:spLocks noChangeArrowheads="1"/>
          </p:cNvSpPr>
          <p:nvPr/>
        </p:nvSpPr>
        <p:spPr bwMode="auto">
          <a:xfrm>
            <a:off x="762000" y="5410200"/>
            <a:ext cx="78486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1pPr>
            <a:lvl2pPr marL="414338"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2pPr>
            <a:lvl3pPr marL="828675"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3pPr>
            <a:lvl4pPr marL="1244600"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4pPr>
            <a:lvl5pPr marL="1658938"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5pPr>
            <a:lvl6pPr marL="21161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6pPr>
            <a:lvl7pPr marL="25733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7pPr>
            <a:lvl8pPr marL="30305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8pPr>
            <a:lvl9pPr marL="34877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9pPr>
          </a:lstStyle>
          <a:p>
            <a:pPr algn="ctr"/>
            <a:r>
              <a:rPr lang="en-GB" sz="1200" baseline="0"/>
              <a:t>Y Wang</a:t>
            </a:r>
            <a:r>
              <a:rPr lang="en-GB" altLang="zh-CN" sz="1200" baseline="0">
                <a:ea typeface="宋体" charset="0"/>
                <a:cs typeface="宋体" charset="0"/>
              </a:rPr>
              <a:t> </a:t>
            </a:r>
            <a:r>
              <a:rPr lang="en-GB" altLang="zh-CN" sz="1200" i="1" baseline="0">
                <a:ea typeface="宋体" charset="0"/>
                <a:cs typeface="宋体" charset="0"/>
              </a:rPr>
              <a:t>et al. </a:t>
            </a:r>
            <a:r>
              <a:rPr lang="en-GB" sz="1200" i="1" baseline="0"/>
              <a:t>Nature</a:t>
            </a:r>
            <a:r>
              <a:rPr lang="en-GB" sz="1200" baseline="0"/>
              <a:t> </a:t>
            </a:r>
            <a:r>
              <a:rPr lang="en-GB" sz="1200" b="1" baseline="0"/>
              <a:t>462</a:t>
            </a:r>
            <a:r>
              <a:rPr lang="en-GB" sz="1200" baseline="0"/>
              <a:t>, </a:t>
            </a:r>
            <a:r>
              <a:rPr lang="en-GB" altLang="zh-CN" sz="1200" baseline="0">
                <a:ea typeface="宋体" charset="0"/>
                <a:cs typeface="宋体" charset="0"/>
              </a:rPr>
              <a:t>499</a:t>
            </a:r>
            <a:r>
              <a:rPr lang="en-GB" sz="1200" baseline="0"/>
              <a:t>-501 (2009) doi:10.1038/nature08552</a:t>
            </a:r>
          </a:p>
        </p:txBody>
      </p:sp>
      <p:sp>
        <p:nvSpPr>
          <p:cNvPr id="7176" name="Text Box 8"/>
          <p:cNvSpPr txBox="1">
            <a:spLocks noChangeArrowheads="1"/>
          </p:cNvSpPr>
          <p:nvPr/>
        </p:nvSpPr>
        <p:spPr bwMode="auto">
          <a:xfrm>
            <a:off x="381000" y="928688"/>
            <a:ext cx="83978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nchorCtr="1">
            <a:spAutoFit/>
          </a:bodyPr>
          <a:lstStyle/>
          <a:p>
            <a:pPr algn="l"/>
            <a:r>
              <a:rPr lang="en-GB" baseline="0"/>
              <a:t>Average vertical shear wave velocity profiles.</a:t>
            </a:r>
          </a:p>
        </p:txBody>
      </p:sp>
      <p:pic>
        <p:nvPicPr>
          <p:cNvPr id="7199" name="Picture 31" descr="nature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6096000"/>
            <a:ext cx="1230313" cy="276225"/>
          </a:xfrm>
          <a:prstGeom prst="rect">
            <a:avLst/>
          </a:prstGeom>
          <a:noFill/>
          <a:extLst>
            <a:ext uri="{909E8E84-426E-40dd-AFC4-6F175D3DCCD1}">
              <a14:hiddenFill xmlns:a14="http://schemas.microsoft.com/office/drawing/2010/main">
                <a:solidFill>
                  <a:srgbClr val="FFFFFF"/>
                </a:solidFill>
              </a14:hiddenFill>
            </a:ext>
          </a:extLst>
        </p:spPr>
      </p:pic>
      <p:pic>
        <p:nvPicPr>
          <p:cNvPr id="7268" name="Picture 100" descr="nature08552-f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0713" y="1447800"/>
            <a:ext cx="2822575" cy="366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515349"/>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4"/>
          <p:cNvSpPr txBox="1">
            <a:spLocks noChangeArrowheads="1"/>
          </p:cNvSpPr>
          <p:nvPr/>
        </p:nvSpPr>
        <p:spPr bwMode="auto">
          <a:xfrm>
            <a:off x="762000" y="5410200"/>
            <a:ext cx="78486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1pPr>
            <a:lvl2pPr marL="414338"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2pPr>
            <a:lvl3pPr marL="828675"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3pPr>
            <a:lvl4pPr marL="1244600"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4pPr>
            <a:lvl5pPr marL="1658938"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5pPr>
            <a:lvl6pPr marL="21161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6pPr>
            <a:lvl7pPr marL="25733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7pPr>
            <a:lvl8pPr marL="30305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8pPr>
            <a:lvl9pPr marL="34877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9pPr>
          </a:lstStyle>
          <a:p>
            <a:pPr algn="ctr"/>
            <a:r>
              <a:rPr lang="en-GB" sz="1200" baseline="0"/>
              <a:t>Y Wang</a:t>
            </a:r>
            <a:r>
              <a:rPr lang="en-GB" altLang="zh-CN" sz="1200" baseline="0">
                <a:ea typeface="宋体" charset="0"/>
                <a:cs typeface="宋体" charset="0"/>
              </a:rPr>
              <a:t> </a:t>
            </a:r>
            <a:r>
              <a:rPr lang="en-GB" altLang="zh-CN" sz="1200" i="1" baseline="0">
                <a:ea typeface="宋体" charset="0"/>
                <a:cs typeface="宋体" charset="0"/>
              </a:rPr>
              <a:t>et al. </a:t>
            </a:r>
            <a:r>
              <a:rPr lang="en-GB" sz="1200" i="1" baseline="0"/>
              <a:t>Nature</a:t>
            </a:r>
            <a:r>
              <a:rPr lang="en-GB" sz="1200" baseline="0"/>
              <a:t> </a:t>
            </a:r>
            <a:r>
              <a:rPr lang="en-GB" sz="1200" b="1" baseline="0"/>
              <a:t>462</a:t>
            </a:r>
            <a:r>
              <a:rPr lang="en-GB" sz="1200" baseline="0"/>
              <a:t>, </a:t>
            </a:r>
            <a:r>
              <a:rPr lang="en-GB" altLang="zh-CN" sz="1200" baseline="0">
                <a:ea typeface="宋体" charset="0"/>
                <a:cs typeface="宋体" charset="0"/>
              </a:rPr>
              <a:t>499</a:t>
            </a:r>
            <a:r>
              <a:rPr lang="en-GB" sz="1200" baseline="0"/>
              <a:t>-501 (2009) doi:10.1038/nature08552</a:t>
            </a:r>
          </a:p>
        </p:txBody>
      </p:sp>
      <p:sp>
        <p:nvSpPr>
          <p:cNvPr id="7176" name="Text Box 8"/>
          <p:cNvSpPr txBox="1">
            <a:spLocks noChangeArrowheads="1"/>
          </p:cNvSpPr>
          <p:nvPr/>
        </p:nvSpPr>
        <p:spPr bwMode="auto">
          <a:xfrm>
            <a:off x="381000" y="654050"/>
            <a:ext cx="83978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nchorCtr="1">
            <a:spAutoFit/>
          </a:bodyPr>
          <a:lstStyle/>
          <a:p>
            <a:r>
              <a:rPr lang="en-GB" baseline="0"/>
              <a:t>Shear velocity anomalies averaged over a depth of 50 to 90 km </a:t>
            </a:r>
          </a:p>
          <a:p>
            <a:r>
              <a:rPr lang="en-GB" baseline="0"/>
              <a:t>beneath the Gulf of California and Baja California region.</a:t>
            </a:r>
          </a:p>
        </p:txBody>
      </p:sp>
      <p:pic>
        <p:nvPicPr>
          <p:cNvPr id="7199" name="Picture 31" descr="nature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6096000"/>
            <a:ext cx="1230313" cy="276225"/>
          </a:xfrm>
          <a:prstGeom prst="rect">
            <a:avLst/>
          </a:prstGeom>
          <a:noFill/>
          <a:extLst>
            <a:ext uri="{909E8E84-426E-40dd-AFC4-6F175D3DCCD1}">
              <a14:hiddenFill xmlns:a14="http://schemas.microsoft.com/office/drawing/2010/main">
                <a:solidFill>
                  <a:srgbClr val="FFFFFF"/>
                </a:solidFill>
              </a14:hiddenFill>
            </a:ext>
          </a:extLst>
        </p:spPr>
      </p:pic>
      <p:pic>
        <p:nvPicPr>
          <p:cNvPr id="7267" name="Picture 99" descr="nature08552-f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524000"/>
            <a:ext cx="30480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92560"/>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17700" y="0"/>
            <a:ext cx="5288946" cy="6858000"/>
          </a:xfrm>
          <a:prstGeom prst="rect">
            <a:avLst/>
          </a:prstGeom>
        </p:spPr>
      </p:pic>
    </p:spTree>
    <p:extLst>
      <p:ext uri="{BB962C8B-B14F-4D97-AF65-F5344CB8AC3E}">
        <p14:creationId xmlns:p14="http://schemas.microsoft.com/office/powerpoint/2010/main" val="835339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66800" y="533400"/>
            <a:ext cx="7772400" cy="5562600"/>
          </a:xfrm>
          <a:prstGeom prst="rect">
            <a:avLst/>
          </a:prstGeom>
          <a:ln>
            <a:solidFill>
              <a:schemeClr val="bg1"/>
            </a:solidFill>
            <a:prstDash val="solid"/>
          </a:ln>
        </p:spPr>
      </p:pic>
      <p:sp>
        <p:nvSpPr>
          <p:cNvPr id="3" name="Arc 2"/>
          <p:cNvSpPr/>
          <p:nvPr/>
        </p:nvSpPr>
        <p:spPr bwMode="auto">
          <a:xfrm rot="16878312">
            <a:off x="5074480" y="1434909"/>
            <a:ext cx="1305102" cy="1473201"/>
          </a:xfrm>
          <a:prstGeom prst="arc">
            <a:avLst>
              <a:gd name="adj1" fmla="val 16370994"/>
              <a:gd name="adj2" fmla="val 21129576"/>
            </a:avLst>
          </a:prstGeom>
          <a:noFill/>
          <a:ln w="571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5" name="Straight Connector 4"/>
          <p:cNvCxnSpPr>
            <a:stCxn id="3" idx="2"/>
          </p:cNvCxnSpPr>
          <p:nvPr/>
        </p:nvCxnSpPr>
        <p:spPr bwMode="auto">
          <a:xfrm>
            <a:off x="5766548" y="1518843"/>
            <a:ext cx="2463052" cy="233757"/>
          </a:xfrm>
          <a:prstGeom prst="line">
            <a:avLst/>
          </a:prstGeom>
          <a:solidFill>
            <a:schemeClr val="accent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4" name="Rectangle 13"/>
          <p:cNvSpPr/>
          <p:nvPr/>
        </p:nvSpPr>
        <p:spPr bwMode="auto">
          <a:xfrm>
            <a:off x="4419600" y="3581400"/>
            <a:ext cx="1143000" cy="8382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5" name="Rectangle 14"/>
          <p:cNvSpPr/>
          <p:nvPr/>
        </p:nvSpPr>
        <p:spPr bwMode="auto">
          <a:xfrm>
            <a:off x="5867400" y="2286000"/>
            <a:ext cx="1981200" cy="9144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6" name="Rectangle 15"/>
          <p:cNvSpPr/>
          <p:nvPr/>
        </p:nvSpPr>
        <p:spPr bwMode="auto">
          <a:xfrm>
            <a:off x="3200400" y="2438400"/>
            <a:ext cx="1371600" cy="3810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7" name="TextBox 16"/>
          <p:cNvSpPr txBox="1"/>
          <p:nvPr/>
        </p:nvSpPr>
        <p:spPr>
          <a:xfrm>
            <a:off x="3352800" y="2438400"/>
            <a:ext cx="1219200" cy="646331"/>
          </a:xfrm>
          <a:prstGeom prst="rect">
            <a:avLst/>
          </a:prstGeom>
          <a:noFill/>
        </p:spPr>
        <p:txBody>
          <a:bodyPr wrap="square" rtlCol="0">
            <a:spAutoFit/>
          </a:bodyPr>
          <a:lstStyle/>
          <a:p>
            <a:r>
              <a:rPr lang="en-US" sz="1800" dirty="0" smtClean="0"/>
              <a:t>Boundary layer</a:t>
            </a:r>
            <a:endParaRPr lang="en-US" sz="1800" dirty="0"/>
          </a:p>
        </p:txBody>
      </p:sp>
      <p:sp>
        <p:nvSpPr>
          <p:cNvPr id="18" name="Rectangle 17"/>
          <p:cNvSpPr/>
          <p:nvPr/>
        </p:nvSpPr>
        <p:spPr bwMode="auto">
          <a:xfrm>
            <a:off x="3429000" y="1676400"/>
            <a:ext cx="1219200" cy="3048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20" name="Straight Connector 19"/>
          <p:cNvCxnSpPr/>
          <p:nvPr/>
        </p:nvCxnSpPr>
        <p:spPr bwMode="auto">
          <a:xfrm flipV="1">
            <a:off x="2971800" y="1524000"/>
            <a:ext cx="2514600" cy="76200"/>
          </a:xfrm>
          <a:prstGeom prst="line">
            <a:avLst/>
          </a:prstGeom>
          <a:solidFill>
            <a:schemeClr val="accent1"/>
          </a:solidFill>
          <a:ln w="38100"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6" name="TextBox 25"/>
          <p:cNvSpPr txBox="1"/>
          <p:nvPr/>
        </p:nvSpPr>
        <p:spPr>
          <a:xfrm>
            <a:off x="3124200" y="1143000"/>
            <a:ext cx="1600200" cy="461665"/>
          </a:xfrm>
          <a:prstGeom prst="rect">
            <a:avLst/>
          </a:prstGeom>
          <a:noFill/>
        </p:spPr>
        <p:txBody>
          <a:bodyPr wrap="square" rtlCol="0">
            <a:spAutoFit/>
          </a:bodyPr>
          <a:lstStyle/>
          <a:p>
            <a:r>
              <a:rPr lang="en-US" dirty="0" err="1" smtClean="0"/>
              <a:t>midplate</a:t>
            </a:r>
            <a:endParaRPr lang="en-US" dirty="0"/>
          </a:p>
        </p:txBody>
      </p:sp>
      <p:cxnSp>
        <p:nvCxnSpPr>
          <p:cNvPr id="28" name="Straight Connector 27"/>
          <p:cNvCxnSpPr/>
          <p:nvPr/>
        </p:nvCxnSpPr>
        <p:spPr bwMode="auto">
          <a:xfrm flipV="1">
            <a:off x="2819400" y="3048000"/>
            <a:ext cx="457200" cy="2133600"/>
          </a:xfrm>
          <a:prstGeom prst="line">
            <a:avLst/>
          </a:prstGeom>
          <a:solidFill>
            <a:schemeClr val="accent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9" name="Arc 28"/>
          <p:cNvSpPr/>
          <p:nvPr/>
        </p:nvSpPr>
        <p:spPr bwMode="auto">
          <a:xfrm rot="15302072">
            <a:off x="3923523" y="1615952"/>
            <a:ext cx="424418" cy="1332119"/>
          </a:xfrm>
          <a:prstGeom prst="arc">
            <a:avLst/>
          </a:prstGeom>
          <a:noFill/>
          <a:ln w="571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0" name="Rectangle 29"/>
          <p:cNvSpPr/>
          <p:nvPr/>
        </p:nvSpPr>
        <p:spPr bwMode="auto">
          <a:xfrm rot="18383797" flipV="1">
            <a:off x="2979499" y="3631668"/>
            <a:ext cx="1371600" cy="33577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1" name="TextBox 30"/>
          <p:cNvSpPr txBox="1"/>
          <p:nvPr/>
        </p:nvSpPr>
        <p:spPr>
          <a:xfrm rot="21393949">
            <a:off x="5879242" y="1970771"/>
            <a:ext cx="2209800" cy="461665"/>
          </a:xfrm>
          <a:prstGeom prst="rect">
            <a:avLst/>
          </a:prstGeom>
          <a:noFill/>
        </p:spPr>
        <p:txBody>
          <a:bodyPr wrap="square" rtlCol="0">
            <a:spAutoFit/>
          </a:bodyPr>
          <a:lstStyle/>
          <a:p>
            <a:r>
              <a:rPr lang="en-US" dirty="0" smtClean="0"/>
              <a:t>Ridge </a:t>
            </a:r>
            <a:r>
              <a:rPr lang="en-US" dirty="0" err="1" smtClean="0"/>
              <a:t>adiabat</a:t>
            </a:r>
            <a:endParaRPr lang="en-US" dirty="0"/>
          </a:p>
        </p:txBody>
      </p:sp>
      <p:sp>
        <p:nvSpPr>
          <p:cNvPr id="32" name="TextBox 31"/>
          <p:cNvSpPr txBox="1"/>
          <p:nvPr/>
        </p:nvSpPr>
        <p:spPr>
          <a:xfrm>
            <a:off x="4572000" y="2971800"/>
            <a:ext cx="1828800" cy="830997"/>
          </a:xfrm>
          <a:prstGeom prst="rect">
            <a:avLst/>
          </a:prstGeom>
          <a:solidFill>
            <a:schemeClr val="bg1"/>
          </a:solidFill>
        </p:spPr>
        <p:txBody>
          <a:bodyPr wrap="square" rtlCol="0">
            <a:spAutoFit/>
          </a:bodyPr>
          <a:lstStyle/>
          <a:p>
            <a:r>
              <a:rPr lang="en-US" sz="2400" dirty="0" smtClean="0"/>
              <a:t>LLAMA(shearing)</a:t>
            </a:r>
            <a:endParaRPr lang="en-US" sz="2400" dirty="0"/>
          </a:p>
        </p:txBody>
      </p:sp>
      <p:sp>
        <p:nvSpPr>
          <p:cNvPr id="33" name="TextBox 32"/>
          <p:cNvSpPr txBox="1"/>
          <p:nvPr/>
        </p:nvSpPr>
        <p:spPr>
          <a:xfrm>
            <a:off x="3200400" y="4343400"/>
            <a:ext cx="2057400" cy="707886"/>
          </a:xfrm>
          <a:prstGeom prst="rect">
            <a:avLst/>
          </a:prstGeom>
          <a:solidFill>
            <a:schemeClr val="bg1"/>
          </a:solidFill>
          <a:ln>
            <a:noFill/>
          </a:ln>
        </p:spPr>
        <p:txBody>
          <a:bodyPr wrap="square" rtlCol="0">
            <a:spAutoFit/>
          </a:bodyPr>
          <a:lstStyle/>
          <a:p>
            <a:r>
              <a:rPr lang="en-US" sz="2000" dirty="0" smtClean="0"/>
              <a:t>Plate (MBL)  (conducting)</a:t>
            </a:r>
            <a:endParaRPr lang="en-US" sz="2000" dirty="0"/>
          </a:p>
        </p:txBody>
      </p:sp>
      <p:sp>
        <p:nvSpPr>
          <p:cNvPr id="36" name="Rectangle 35"/>
          <p:cNvSpPr/>
          <p:nvPr/>
        </p:nvSpPr>
        <p:spPr bwMode="auto">
          <a:xfrm>
            <a:off x="5257800" y="4572000"/>
            <a:ext cx="762000" cy="6096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7" name="Rectangle 36"/>
          <p:cNvSpPr/>
          <p:nvPr/>
        </p:nvSpPr>
        <p:spPr bwMode="auto">
          <a:xfrm>
            <a:off x="5486400" y="3810000"/>
            <a:ext cx="350519" cy="12192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8" name="Rectangle 37"/>
          <p:cNvSpPr/>
          <p:nvPr/>
        </p:nvSpPr>
        <p:spPr bwMode="auto">
          <a:xfrm>
            <a:off x="2667000" y="5257800"/>
            <a:ext cx="5867400" cy="3810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9" name="TextBox 38"/>
          <p:cNvSpPr txBox="1"/>
          <p:nvPr/>
        </p:nvSpPr>
        <p:spPr>
          <a:xfrm>
            <a:off x="4834001" y="5425044"/>
            <a:ext cx="2895600" cy="523220"/>
          </a:xfrm>
          <a:prstGeom prst="rect">
            <a:avLst/>
          </a:prstGeom>
          <a:solidFill>
            <a:schemeClr val="bg1"/>
          </a:solidFill>
        </p:spPr>
        <p:txBody>
          <a:bodyPr wrap="square" rtlCol="0">
            <a:spAutoFit/>
          </a:bodyPr>
          <a:lstStyle/>
          <a:p>
            <a:r>
              <a:rPr lang="en-US" sz="2800" dirty="0" smtClean="0"/>
              <a:t>Depth</a:t>
            </a:r>
            <a:endParaRPr lang="en-US" sz="2800" dirty="0"/>
          </a:p>
        </p:txBody>
      </p:sp>
      <p:sp>
        <p:nvSpPr>
          <p:cNvPr id="40" name="Rectangle 39"/>
          <p:cNvSpPr/>
          <p:nvPr/>
        </p:nvSpPr>
        <p:spPr bwMode="auto">
          <a:xfrm>
            <a:off x="1219200" y="1219200"/>
            <a:ext cx="1600200" cy="35052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1" name="TextBox 40"/>
          <p:cNvSpPr txBox="1"/>
          <p:nvPr/>
        </p:nvSpPr>
        <p:spPr>
          <a:xfrm>
            <a:off x="1905000" y="1219200"/>
            <a:ext cx="914400" cy="928459"/>
          </a:xfrm>
          <a:prstGeom prst="rect">
            <a:avLst/>
          </a:prstGeom>
          <a:noFill/>
        </p:spPr>
        <p:txBody>
          <a:bodyPr wrap="square" rtlCol="0">
            <a:spAutoFit/>
          </a:bodyPr>
          <a:lstStyle/>
          <a:p>
            <a:pPr>
              <a:lnSpc>
                <a:spcPct val="90000"/>
              </a:lnSpc>
            </a:pPr>
            <a:r>
              <a:rPr lang="en-US" sz="2000" dirty="0" smtClean="0"/>
              <a:t>1600</a:t>
            </a:r>
          </a:p>
          <a:p>
            <a:pPr>
              <a:lnSpc>
                <a:spcPct val="90000"/>
              </a:lnSpc>
            </a:pPr>
            <a:endParaRPr lang="en-US" sz="2000" dirty="0"/>
          </a:p>
          <a:p>
            <a:pPr>
              <a:lnSpc>
                <a:spcPct val="90000"/>
              </a:lnSpc>
            </a:pPr>
            <a:r>
              <a:rPr lang="en-US" sz="2000" dirty="0" smtClean="0"/>
              <a:t>1200</a:t>
            </a:r>
            <a:endParaRPr lang="en-US" sz="2000" dirty="0"/>
          </a:p>
        </p:txBody>
      </p:sp>
      <p:sp>
        <p:nvSpPr>
          <p:cNvPr id="42" name="TextBox 41"/>
          <p:cNvSpPr txBox="1"/>
          <p:nvPr/>
        </p:nvSpPr>
        <p:spPr>
          <a:xfrm>
            <a:off x="2057400" y="2895600"/>
            <a:ext cx="609600" cy="1231106"/>
          </a:xfrm>
          <a:prstGeom prst="rect">
            <a:avLst/>
          </a:prstGeom>
          <a:noFill/>
        </p:spPr>
        <p:txBody>
          <a:bodyPr wrap="square" rtlCol="0">
            <a:spAutoFit/>
          </a:bodyPr>
          <a:lstStyle/>
          <a:p>
            <a:r>
              <a:rPr lang="en-US" sz="3200" dirty="0" smtClean="0"/>
              <a:t>T</a:t>
            </a:r>
          </a:p>
          <a:p>
            <a:r>
              <a:rPr lang="en-US" dirty="0" smtClean="0"/>
              <a:t> </a:t>
            </a:r>
          </a:p>
          <a:p>
            <a:r>
              <a:rPr lang="en-US" sz="2400" baseline="30000" dirty="0" err="1" smtClean="0"/>
              <a:t>o</a:t>
            </a:r>
            <a:r>
              <a:rPr lang="en-US" sz="2400" dirty="0" err="1" smtClean="0"/>
              <a:t>C</a:t>
            </a:r>
            <a:endParaRPr lang="en-US" sz="2400" dirty="0"/>
          </a:p>
        </p:txBody>
      </p:sp>
      <p:sp>
        <p:nvSpPr>
          <p:cNvPr id="43" name="Rectangle 42"/>
          <p:cNvSpPr/>
          <p:nvPr/>
        </p:nvSpPr>
        <p:spPr bwMode="auto">
          <a:xfrm>
            <a:off x="2057400" y="4800600"/>
            <a:ext cx="685800" cy="6858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4" name="Rectangle 43"/>
          <p:cNvSpPr/>
          <p:nvPr/>
        </p:nvSpPr>
        <p:spPr bwMode="auto">
          <a:xfrm>
            <a:off x="5486400" y="2057400"/>
            <a:ext cx="304800" cy="9906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5" name="Right Triangle 44"/>
          <p:cNvSpPr/>
          <p:nvPr/>
        </p:nvSpPr>
        <p:spPr bwMode="auto">
          <a:xfrm rot="1659162" flipV="1">
            <a:off x="4942308" y="1839663"/>
            <a:ext cx="452800" cy="892525"/>
          </a:xfrm>
          <a:prstGeom prst="rtTriangle">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6" name="Rectangle 45"/>
          <p:cNvSpPr/>
          <p:nvPr/>
        </p:nvSpPr>
        <p:spPr bwMode="auto">
          <a:xfrm>
            <a:off x="5410200" y="1676400"/>
            <a:ext cx="609600" cy="3810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50" name="Rectangle 49"/>
          <p:cNvSpPr/>
          <p:nvPr/>
        </p:nvSpPr>
        <p:spPr bwMode="auto">
          <a:xfrm rot="21439975">
            <a:off x="2971138" y="1918601"/>
            <a:ext cx="5334000" cy="2286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52" name="Straight Connector 51"/>
          <p:cNvCxnSpPr>
            <a:stCxn id="50" idx="1"/>
          </p:cNvCxnSpPr>
          <p:nvPr/>
        </p:nvCxnSpPr>
        <p:spPr bwMode="auto">
          <a:xfrm flipV="1">
            <a:off x="2974027" y="1981200"/>
            <a:ext cx="5255573" cy="175803"/>
          </a:xfrm>
          <a:prstGeom prst="line">
            <a:avLst/>
          </a:prstGeom>
          <a:solidFill>
            <a:schemeClr val="accent1"/>
          </a:solidFill>
          <a:ln w="38100"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25129523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7000"/>
            <a:ext cx="9144000" cy="6581623"/>
          </a:xfrm>
          <a:prstGeom prst="rect">
            <a:avLst/>
          </a:prstGeom>
        </p:spPr>
      </p:pic>
    </p:spTree>
    <p:extLst>
      <p:ext uri="{BB962C8B-B14F-4D97-AF65-F5344CB8AC3E}">
        <p14:creationId xmlns:p14="http://schemas.microsoft.com/office/powerpoint/2010/main" val="89045426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7000"/>
            <a:ext cx="9144000" cy="6581623"/>
          </a:xfrm>
          <a:prstGeom prst="rect">
            <a:avLst/>
          </a:prstGeom>
        </p:spPr>
      </p:pic>
      <p:pic>
        <p:nvPicPr>
          <p:cNvPr id="3" name="Picture 2"/>
          <p:cNvPicPr>
            <a:picLocks noChangeAspect="1"/>
          </p:cNvPicPr>
          <p:nvPr/>
        </p:nvPicPr>
        <p:blipFill>
          <a:blip r:embed="rId4"/>
          <a:stretch>
            <a:fillRect/>
          </a:stretch>
        </p:blipFill>
        <p:spPr>
          <a:xfrm>
            <a:off x="363220" y="3342639"/>
            <a:ext cx="4188460" cy="3365983"/>
          </a:xfrm>
          <a:prstGeom prst="rect">
            <a:avLst/>
          </a:prstGeom>
        </p:spPr>
      </p:pic>
    </p:spTree>
    <p:extLst>
      <p:ext uri="{BB962C8B-B14F-4D97-AF65-F5344CB8AC3E}">
        <p14:creationId xmlns:p14="http://schemas.microsoft.com/office/powerpoint/2010/main" val="219835122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300" y="340360"/>
            <a:ext cx="8902700" cy="5067300"/>
          </a:xfrm>
          <a:prstGeom prst="rect">
            <a:avLst/>
          </a:prstGeom>
        </p:spPr>
      </p:pic>
      <p:pic>
        <p:nvPicPr>
          <p:cNvPr id="3" name="Picture 2"/>
          <p:cNvPicPr>
            <a:picLocks noChangeAspect="1"/>
          </p:cNvPicPr>
          <p:nvPr/>
        </p:nvPicPr>
        <p:blipFill>
          <a:blip r:embed="rId4"/>
          <a:stretch>
            <a:fillRect/>
          </a:stretch>
        </p:blipFill>
        <p:spPr>
          <a:xfrm>
            <a:off x="1264920" y="4980940"/>
            <a:ext cx="6743700" cy="1651000"/>
          </a:xfrm>
          <a:prstGeom prst="rect">
            <a:avLst/>
          </a:prstGeom>
        </p:spPr>
      </p:pic>
    </p:spTree>
    <p:extLst>
      <p:ext uri="{BB962C8B-B14F-4D97-AF65-F5344CB8AC3E}">
        <p14:creationId xmlns:p14="http://schemas.microsoft.com/office/powerpoint/2010/main" val="199527196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7025" y="782638"/>
            <a:ext cx="5943600" cy="529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4690" name="Text Box 3"/>
          <p:cNvSpPr txBox="1">
            <a:spLocks noChangeArrowheads="1"/>
          </p:cNvSpPr>
          <p:nvPr/>
        </p:nvSpPr>
        <p:spPr bwMode="auto">
          <a:xfrm>
            <a:off x="1295400" y="6096000"/>
            <a:ext cx="68580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000"/>
              <a:t>Note the global range of shear velocity variations (%)</a:t>
            </a:r>
            <a:endParaRPr lang="en-US"/>
          </a:p>
        </p:txBody>
      </p:sp>
    </p:spTree>
    <p:extLst>
      <p:ext uri="{BB962C8B-B14F-4D97-AF65-F5344CB8AC3E}">
        <p14:creationId xmlns:p14="http://schemas.microsoft.com/office/powerpoint/2010/main" val="211560008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27100" y="749300"/>
            <a:ext cx="7289800" cy="5346700"/>
          </a:xfrm>
          <a:prstGeom prst="rect">
            <a:avLst/>
          </a:prstGeom>
        </p:spPr>
      </p:pic>
    </p:spTree>
    <p:extLst>
      <p:ext uri="{BB962C8B-B14F-4D97-AF65-F5344CB8AC3E}">
        <p14:creationId xmlns:p14="http://schemas.microsoft.com/office/powerpoint/2010/main" val="215847785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32100" y="1752600"/>
            <a:ext cx="3467100"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52400"/>
            <a:ext cx="6854825" cy="648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7346" name="Text Box 3"/>
          <p:cNvSpPr txBox="1">
            <a:spLocks noChangeArrowheads="1"/>
          </p:cNvSpPr>
          <p:nvPr/>
        </p:nvSpPr>
        <p:spPr bwMode="auto">
          <a:xfrm>
            <a:off x="7620000" y="1295400"/>
            <a:ext cx="1371600" cy="100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000"/>
              <a:t>Thermal boundary layer</a:t>
            </a:r>
            <a:endParaRPr lang="en-US"/>
          </a:p>
        </p:txBody>
      </p:sp>
      <p:sp>
        <p:nvSpPr>
          <p:cNvPr id="57347" name="Line 4"/>
          <p:cNvSpPr>
            <a:spLocks noChangeShapeType="1"/>
          </p:cNvSpPr>
          <p:nvPr/>
        </p:nvSpPr>
        <p:spPr bwMode="auto">
          <a:xfrm>
            <a:off x="7467600" y="1600200"/>
            <a:ext cx="0" cy="10668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7348" name="Text Box 5"/>
          <p:cNvSpPr txBox="1">
            <a:spLocks noChangeArrowheads="1"/>
          </p:cNvSpPr>
          <p:nvPr/>
        </p:nvSpPr>
        <p:spPr bwMode="auto">
          <a:xfrm>
            <a:off x="7696200" y="4267200"/>
            <a:ext cx="1295400" cy="915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a:t>Shear boundary layer</a:t>
            </a:r>
            <a:endParaRPr lang="en-US"/>
          </a:p>
        </p:txBody>
      </p:sp>
      <p:sp>
        <p:nvSpPr>
          <p:cNvPr id="57349" name="Line 6"/>
          <p:cNvSpPr>
            <a:spLocks noChangeShapeType="1"/>
          </p:cNvSpPr>
          <p:nvPr/>
        </p:nvSpPr>
        <p:spPr bwMode="auto">
          <a:xfrm>
            <a:off x="7467600" y="4419600"/>
            <a:ext cx="0" cy="12192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2" name="Picture 1"/>
          <p:cNvPicPr>
            <a:picLocks noChangeAspect="1"/>
          </p:cNvPicPr>
          <p:nvPr/>
        </p:nvPicPr>
        <p:blipFill>
          <a:blip r:embed="rId4"/>
          <a:stretch>
            <a:fillRect/>
          </a:stretch>
        </p:blipFill>
        <p:spPr>
          <a:xfrm>
            <a:off x="152400" y="955040"/>
            <a:ext cx="2032000" cy="4450080"/>
          </a:xfrm>
          <a:prstGeom prst="rect">
            <a:avLst/>
          </a:prstGeom>
        </p:spPr>
      </p:pic>
      <p:sp>
        <p:nvSpPr>
          <p:cNvPr id="3" name="TextBox 2"/>
          <p:cNvSpPr txBox="1"/>
          <p:nvPr/>
        </p:nvSpPr>
        <p:spPr>
          <a:xfrm>
            <a:off x="508000" y="5638800"/>
            <a:ext cx="995680" cy="369332"/>
          </a:xfrm>
          <a:prstGeom prst="rect">
            <a:avLst/>
          </a:prstGeom>
          <a:noFill/>
        </p:spPr>
        <p:txBody>
          <a:bodyPr wrap="square" rtlCol="0">
            <a:spAutoFit/>
          </a:bodyPr>
          <a:lstStyle/>
          <a:p>
            <a:r>
              <a:rPr lang="en-US" dirty="0" smtClean="0"/>
              <a:t>Iceland</a:t>
            </a:r>
            <a:endParaRPr lang="en-US" dirty="0"/>
          </a:p>
        </p:txBody>
      </p:sp>
    </p:spTree>
    <p:extLst>
      <p:ext uri="{BB962C8B-B14F-4D97-AF65-F5344CB8AC3E}">
        <p14:creationId xmlns:p14="http://schemas.microsoft.com/office/powerpoint/2010/main" val="132588654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71500"/>
            <a:ext cx="9144000" cy="5692508"/>
          </a:xfrm>
          <a:prstGeom prst="rect">
            <a:avLst/>
          </a:prstGeom>
        </p:spPr>
      </p:pic>
    </p:spTree>
    <p:extLst>
      <p:ext uri="{BB962C8B-B14F-4D97-AF65-F5344CB8AC3E}">
        <p14:creationId xmlns:p14="http://schemas.microsoft.com/office/powerpoint/2010/main" val="374641431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06700" y="1638300"/>
            <a:ext cx="3530600" cy="3581400"/>
          </a:xfrm>
          <a:prstGeom prst="rect">
            <a:avLst/>
          </a:prstGeom>
        </p:spPr>
      </p:pic>
    </p:spTree>
    <p:extLst>
      <p:ext uri="{BB962C8B-B14F-4D97-AF65-F5344CB8AC3E}">
        <p14:creationId xmlns:p14="http://schemas.microsoft.com/office/powerpoint/2010/main" val="193205606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9306" y="251850"/>
            <a:ext cx="3708400" cy="4356100"/>
          </a:xfrm>
          <a:prstGeom prst="rect">
            <a:avLst/>
          </a:prstGeom>
        </p:spPr>
      </p:pic>
      <p:pic>
        <p:nvPicPr>
          <p:cNvPr id="3" name="Picture 2"/>
          <p:cNvPicPr>
            <a:picLocks noChangeAspect="1"/>
          </p:cNvPicPr>
          <p:nvPr/>
        </p:nvPicPr>
        <p:blipFill>
          <a:blip r:embed="rId3"/>
          <a:stretch>
            <a:fillRect/>
          </a:stretch>
        </p:blipFill>
        <p:spPr>
          <a:xfrm rot="16200000">
            <a:off x="4868061" y="-42155"/>
            <a:ext cx="3606016" cy="4945862"/>
          </a:xfrm>
          <a:prstGeom prst="rect">
            <a:avLst/>
          </a:prstGeom>
        </p:spPr>
      </p:pic>
      <p:cxnSp>
        <p:nvCxnSpPr>
          <p:cNvPr id="5" name="Straight Connector 4"/>
          <p:cNvCxnSpPr/>
          <p:nvPr/>
        </p:nvCxnSpPr>
        <p:spPr>
          <a:xfrm flipV="1">
            <a:off x="2145948" y="510974"/>
            <a:ext cx="14598" cy="3868802"/>
          </a:xfrm>
          <a:prstGeom prst="line">
            <a:avLst/>
          </a:prstGeom>
          <a:ln>
            <a:solidFill>
              <a:schemeClr val="tx1"/>
            </a:solidFill>
            <a:prstDash val="dash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9970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8500" y="0"/>
            <a:ext cx="7734022" cy="6858000"/>
          </a:xfrm>
          <a:prstGeom prst="rect">
            <a:avLst/>
          </a:prstGeom>
        </p:spPr>
      </p:pic>
      <p:sp>
        <p:nvSpPr>
          <p:cNvPr id="3" name="Rectangle 2"/>
          <p:cNvSpPr/>
          <p:nvPr/>
        </p:nvSpPr>
        <p:spPr>
          <a:xfrm rot="21235880">
            <a:off x="5223298" y="3523461"/>
            <a:ext cx="120188" cy="2121010"/>
          </a:xfrm>
          <a:prstGeom prst="rect">
            <a:avLst/>
          </a:prstGeom>
          <a:solidFill>
            <a:srgbClr val="FFFFFF"/>
          </a:solidFill>
          <a:ln>
            <a:noFill/>
          </a:ln>
          <a:effectLst>
            <a:outerShdw blurRad="40000" dist="230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5266125" y="791920"/>
            <a:ext cx="1369603" cy="707886"/>
          </a:xfrm>
          <a:prstGeom prst="rect">
            <a:avLst/>
          </a:prstGeom>
          <a:noFill/>
        </p:spPr>
        <p:txBody>
          <a:bodyPr wrap="square" rtlCol="0">
            <a:spAutoFit/>
          </a:bodyPr>
          <a:lstStyle/>
          <a:p>
            <a:r>
              <a:rPr lang="en-US" sz="2000" dirty="0" smtClean="0"/>
              <a:t>OIB </a:t>
            </a:r>
            <a:r>
              <a:rPr lang="en-US" sz="2000" dirty="0" err="1" smtClean="0"/>
              <a:t>adiabat</a:t>
            </a:r>
            <a:endParaRPr lang="en-US" sz="2000" dirty="0"/>
          </a:p>
        </p:txBody>
      </p:sp>
      <p:sp>
        <p:nvSpPr>
          <p:cNvPr id="5" name="TextBox 4"/>
          <p:cNvSpPr txBox="1"/>
          <p:nvPr/>
        </p:nvSpPr>
        <p:spPr>
          <a:xfrm>
            <a:off x="4303729" y="3191746"/>
            <a:ext cx="807788" cy="1077218"/>
          </a:xfrm>
          <a:prstGeom prst="rect">
            <a:avLst/>
          </a:prstGeom>
          <a:solidFill>
            <a:schemeClr val="bg1"/>
          </a:solidFill>
        </p:spPr>
        <p:txBody>
          <a:bodyPr wrap="square" rtlCol="0">
            <a:spAutoFit/>
          </a:bodyPr>
          <a:lstStyle/>
          <a:p>
            <a:r>
              <a:rPr lang="en-US" sz="1600" i="1" dirty="0" smtClean="0"/>
              <a:t>Max Hawaii source depth</a:t>
            </a:r>
            <a:endParaRPr lang="en-US" sz="1600" i="1" dirty="0"/>
          </a:p>
        </p:txBody>
      </p:sp>
      <p:cxnSp>
        <p:nvCxnSpPr>
          <p:cNvPr id="7" name="Straight Arrow Connector 6"/>
          <p:cNvCxnSpPr/>
          <p:nvPr/>
        </p:nvCxnSpPr>
        <p:spPr>
          <a:xfrm flipH="1" flipV="1">
            <a:off x="4814957" y="364435"/>
            <a:ext cx="99392" cy="629478"/>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flipV="1">
            <a:off x="3787913" y="364435"/>
            <a:ext cx="77304" cy="519045"/>
          </a:xfrm>
          <a:prstGeom prst="straightConnector1">
            <a:avLst/>
          </a:prstGeom>
          <a:ln w="38100" cmpd="sng">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rot="21265235">
            <a:off x="5004654" y="802576"/>
            <a:ext cx="303065" cy="1721059"/>
          </a:xfrm>
          <a:prstGeom prst="rect">
            <a:avLst/>
          </a:prstGeom>
          <a:solidFill>
            <a:schemeClr val="bg1"/>
          </a:solidFill>
          <a:ln>
            <a:solidFill>
              <a:schemeClr val="bg1"/>
            </a:solidFill>
          </a:ln>
          <a:effectLst>
            <a:outerShdw blurRad="40000" dist="230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3125304" y="1987826"/>
            <a:ext cx="1347305" cy="3657055"/>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rot="4155668">
            <a:off x="1667562" y="1913594"/>
            <a:ext cx="2473740" cy="369332"/>
          </a:xfrm>
          <a:prstGeom prst="rect">
            <a:avLst/>
          </a:prstGeom>
          <a:noFill/>
        </p:spPr>
        <p:txBody>
          <a:bodyPr wrap="square" rtlCol="0">
            <a:spAutoFit/>
          </a:bodyPr>
          <a:lstStyle/>
          <a:p>
            <a:r>
              <a:rPr lang="en-US" dirty="0" smtClean="0"/>
              <a:t>Carbonated-solidus</a:t>
            </a:r>
            <a:endParaRPr lang="en-US" dirty="0"/>
          </a:p>
        </p:txBody>
      </p:sp>
      <p:sp>
        <p:nvSpPr>
          <p:cNvPr id="19" name="TextBox 18"/>
          <p:cNvSpPr txBox="1"/>
          <p:nvPr/>
        </p:nvSpPr>
        <p:spPr>
          <a:xfrm>
            <a:off x="4921706" y="5223565"/>
            <a:ext cx="633164" cy="369332"/>
          </a:xfrm>
          <a:prstGeom prst="rect">
            <a:avLst/>
          </a:prstGeom>
          <a:noFill/>
        </p:spPr>
        <p:txBody>
          <a:bodyPr wrap="square" rtlCol="0">
            <a:spAutoFit/>
          </a:bodyPr>
          <a:lstStyle/>
          <a:p>
            <a:r>
              <a:rPr lang="en-US" dirty="0" smtClean="0"/>
              <a:t>H</a:t>
            </a:r>
            <a:r>
              <a:rPr lang="en-US" baseline="-25000" dirty="0" smtClean="0"/>
              <a:t>2</a:t>
            </a:r>
            <a:r>
              <a:rPr lang="en-US" dirty="0" smtClean="0"/>
              <a:t>0</a:t>
            </a:r>
            <a:endParaRPr lang="en-US" dirty="0"/>
          </a:p>
        </p:txBody>
      </p:sp>
      <p:cxnSp>
        <p:nvCxnSpPr>
          <p:cNvPr id="21" name="Straight Connector 20"/>
          <p:cNvCxnSpPr/>
          <p:nvPr/>
        </p:nvCxnSpPr>
        <p:spPr>
          <a:xfrm>
            <a:off x="1943652" y="5146261"/>
            <a:ext cx="5168348" cy="0"/>
          </a:xfrm>
          <a:prstGeom prst="line">
            <a:avLst/>
          </a:prstGeom>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943652" y="4831233"/>
            <a:ext cx="1800087" cy="646331"/>
          </a:xfrm>
          <a:prstGeom prst="rect">
            <a:avLst/>
          </a:prstGeom>
          <a:noFill/>
        </p:spPr>
        <p:txBody>
          <a:bodyPr wrap="square" rtlCol="0">
            <a:spAutoFit/>
          </a:bodyPr>
          <a:lstStyle/>
          <a:p>
            <a:r>
              <a:rPr lang="en-US" dirty="0" smtClean="0"/>
              <a:t>Base of surface boundary layer</a:t>
            </a:r>
            <a:endParaRPr lang="en-US" dirty="0"/>
          </a:p>
        </p:txBody>
      </p:sp>
    </p:spTree>
    <p:extLst>
      <p:ext uri="{BB962C8B-B14F-4D97-AF65-F5344CB8AC3E}">
        <p14:creationId xmlns:p14="http://schemas.microsoft.com/office/powerpoint/2010/main" val="360523178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99440" y="3330611"/>
            <a:ext cx="3151529" cy="2832256"/>
          </a:xfrm>
          <a:prstGeom prst="rect">
            <a:avLst/>
          </a:prstGeom>
        </p:spPr>
      </p:pic>
      <p:pic>
        <p:nvPicPr>
          <p:cNvPr id="3" name="Picture 2"/>
          <p:cNvPicPr>
            <a:picLocks noChangeAspect="1"/>
          </p:cNvPicPr>
          <p:nvPr/>
        </p:nvPicPr>
        <p:blipFill>
          <a:blip r:embed="rId4"/>
          <a:stretch>
            <a:fillRect/>
          </a:stretch>
        </p:blipFill>
        <p:spPr>
          <a:xfrm>
            <a:off x="3218060" y="160592"/>
            <a:ext cx="5925940" cy="6697408"/>
          </a:xfrm>
          <a:prstGeom prst="rect">
            <a:avLst/>
          </a:prstGeom>
        </p:spPr>
      </p:pic>
      <p:sp>
        <p:nvSpPr>
          <p:cNvPr id="4" name="Rectangle 3"/>
          <p:cNvSpPr/>
          <p:nvPr/>
        </p:nvSpPr>
        <p:spPr>
          <a:xfrm>
            <a:off x="5897706" y="1722712"/>
            <a:ext cx="2218940" cy="235048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89904" y="6162867"/>
            <a:ext cx="2853103" cy="646331"/>
          </a:xfrm>
          <a:prstGeom prst="rect">
            <a:avLst/>
          </a:prstGeom>
          <a:noFill/>
        </p:spPr>
        <p:txBody>
          <a:bodyPr wrap="square" rtlCol="0">
            <a:spAutoFit/>
          </a:bodyPr>
          <a:lstStyle/>
          <a:p>
            <a:r>
              <a:rPr lang="en-US" dirty="0" smtClean="0"/>
              <a:t>SS traverse the BL at moderate angles</a:t>
            </a:r>
            <a:endParaRPr lang="en-US" dirty="0"/>
          </a:p>
        </p:txBody>
      </p:sp>
      <p:pic>
        <p:nvPicPr>
          <p:cNvPr id="6" name="Picture 5"/>
          <p:cNvPicPr>
            <a:picLocks noChangeAspect="1"/>
          </p:cNvPicPr>
          <p:nvPr/>
        </p:nvPicPr>
        <p:blipFill>
          <a:blip r:embed="rId5"/>
          <a:stretch>
            <a:fillRect/>
          </a:stretch>
        </p:blipFill>
        <p:spPr>
          <a:xfrm>
            <a:off x="126042" y="160592"/>
            <a:ext cx="3392144" cy="3095042"/>
          </a:xfrm>
          <a:prstGeom prst="rect">
            <a:avLst/>
          </a:prstGeom>
        </p:spPr>
      </p:pic>
    </p:spTree>
    <p:extLst>
      <p:ext uri="{BB962C8B-B14F-4D97-AF65-F5344CB8AC3E}">
        <p14:creationId xmlns:p14="http://schemas.microsoft.com/office/powerpoint/2010/main" val="156115229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9400" y="0"/>
            <a:ext cx="8582353" cy="6858000"/>
          </a:xfrm>
          <a:prstGeom prst="rect">
            <a:avLst/>
          </a:prstGeom>
        </p:spPr>
      </p:pic>
    </p:spTree>
    <p:extLst>
      <p:ext uri="{BB962C8B-B14F-4D97-AF65-F5344CB8AC3E}">
        <p14:creationId xmlns:p14="http://schemas.microsoft.com/office/powerpoint/2010/main" val="409686637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9401" y="0"/>
            <a:ext cx="4699000" cy="6858000"/>
          </a:xfrm>
          <a:prstGeom prst="rect">
            <a:avLst/>
          </a:prstGeom>
        </p:spPr>
      </p:pic>
      <p:pic>
        <p:nvPicPr>
          <p:cNvPr id="3" name="Picture 2"/>
          <p:cNvPicPr>
            <a:picLocks noChangeAspect="1"/>
          </p:cNvPicPr>
          <p:nvPr/>
        </p:nvPicPr>
        <p:blipFill>
          <a:blip r:embed="rId4"/>
          <a:stretch>
            <a:fillRect/>
          </a:stretch>
        </p:blipFill>
        <p:spPr>
          <a:xfrm>
            <a:off x="4592320" y="447040"/>
            <a:ext cx="4439920" cy="6187440"/>
          </a:xfrm>
          <a:prstGeom prst="rect">
            <a:avLst/>
          </a:prstGeom>
        </p:spPr>
      </p:pic>
      <p:sp>
        <p:nvSpPr>
          <p:cNvPr id="4" name="TextBox 3"/>
          <p:cNvSpPr txBox="1"/>
          <p:nvPr/>
        </p:nvSpPr>
        <p:spPr>
          <a:xfrm>
            <a:off x="3061702" y="2007220"/>
            <a:ext cx="1167983" cy="1200329"/>
          </a:xfrm>
          <a:prstGeom prst="rect">
            <a:avLst/>
          </a:prstGeom>
          <a:noFill/>
        </p:spPr>
        <p:txBody>
          <a:bodyPr wrap="square" rtlCol="0">
            <a:spAutoFit/>
          </a:bodyPr>
          <a:lstStyle/>
          <a:p>
            <a:r>
              <a:rPr lang="en-US" dirty="0" smtClean="0"/>
              <a:t>Hawaii is about 8% slow </a:t>
            </a:r>
            <a:r>
              <a:rPr lang="en-US" dirty="0" err="1" smtClean="0"/>
              <a:t>cf</a:t>
            </a:r>
            <a:r>
              <a:rPr lang="en-US" dirty="0" smtClean="0"/>
              <a:t> old oceans</a:t>
            </a:r>
            <a:endParaRPr lang="en-US" dirty="0"/>
          </a:p>
        </p:txBody>
      </p:sp>
    </p:spTree>
    <p:extLst>
      <p:ext uri="{BB962C8B-B14F-4D97-AF65-F5344CB8AC3E}">
        <p14:creationId xmlns:p14="http://schemas.microsoft.com/office/powerpoint/2010/main" val="59818189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7344" y="0"/>
            <a:ext cx="3201868" cy="6858000"/>
          </a:xfrm>
          <a:prstGeom prst="rect">
            <a:avLst/>
          </a:prstGeom>
        </p:spPr>
      </p:pic>
      <p:pic>
        <p:nvPicPr>
          <p:cNvPr id="3" name="Picture 2"/>
          <p:cNvPicPr>
            <a:picLocks noChangeAspect="1"/>
          </p:cNvPicPr>
          <p:nvPr/>
        </p:nvPicPr>
        <p:blipFill>
          <a:blip r:embed="rId4"/>
          <a:stretch>
            <a:fillRect/>
          </a:stretch>
        </p:blipFill>
        <p:spPr>
          <a:xfrm>
            <a:off x="2970985" y="375714"/>
            <a:ext cx="3368106" cy="6187440"/>
          </a:xfrm>
          <a:prstGeom prst="rect">
            <a:avLst/>
          </a:prstGeom>
        </p:spPr>
      </p:pic>
      <p:sp>
        <p:nvSpPr>
          <p:cNvPr id="4" name="TextBox 3"/>
          <p:cNvSpPr txBox="1"/>
          <p:nvPr/>
        </p:nvSpPr>
        <p:spPr>
          <a:xfrm>
            <a:off x="1803002" y="2154642"/>
            <a:ext cx="1167983" cy="1200329"/>
          </a:xfrm>
          <a:prstGeom prst="rect">
            <a:avLst/>
          </a:prstGeom>
          <a:noFill/>
        </p:spPr>
        <p:txBody>
          <a:bodyPr wrap="square" rtlCol="0">
            <a:spAutoFit/>
          </a:bodyPr>
          <a:lstStyle/>
          <a:p>
            <a:r>
              <a:rPr lang="en-US" dirty="0" smtClean="0"/>
              <a:t>Hawaii is about 8% slow </a:t>
            </a:r>
            <a:r>
              <a:rPr lang="en-US" dirty="0" err="1" smtClean="0"/>
              <a:t>cf</a:t>
            </a:r>
            <a:r>
              <a:rPr lang="en-US" dirty="0" smtClean="0"/>
              <a:t> old oceans</a:t>
            </a:r>
            <a:endParaRPr lang="en-US" dirty="0"/>
          </a:p>
        </p:txBody>
      </p:sp>
      <p:pic>
        <p:nvPicPr>
          <p:cNvPr id="5" name="Picture 4"/>
          <p:cNvPicPr>
            <a:picLocks noChangeAspect="1"/>
          </p:cNvPicPr>
          <p:nvPr/>
        </p:nvPicPr>
        <p:blipFill>
          <a:blip r:embed="rId5"/>
          <a:stretch>
            <a:fillRect/>
          </a:stretch>
        </p:blipFill>
        <p:spPr>
          <a:xfrm>
            <a:off x="5930629" y="260825"/>
            <a:ext cx="3031101" cy="6302329"/>
          </a:xfrm>
          <a:prstGeom prst="rect">
            <a:avLst/>
          </a:prstGeom>
        </p:spPr>
      </p:pic>
    </p:spTree>
    <p:extLst>
      <p:ext uri="{BB962C8B-B14F-4D97-AF65-F5344CB8AC3E}">
        <p14:creationId xmlns:p14="http://schemas.microsoft.com/office/powerpoint/2010/main" val="356145775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49300" y="876300"/>
            <a:ext cx="7645400" cy="5105400"/>
          </a:xfrm>
          <a:prstGeom prst="rect">
            <a:avLst/>
          </a:prstGeom>
        </p:spPr>
      </p:pic>
    </p:spTree>
    <p:extLst>
      <p:ext uri="{BB962C8B-B14F-4D97-AF65-F5344CB8AC3E}">
        <p14:creationId xmlns:p14="http://schemas.microsoft.com/office/powerpoint/2010/main" val="420722959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78000" y="0"/>
            <a:ext cx="5588000" cy="6858000"/>
          </a:xfrm>
          <a:prstGeom prst="rect">
            <a:avLst/>
          </a:prstGeom>
        </p:spPr>
      </p:pic>
      <p:sp>
        <p:nvSpPr>
          <p:cNvPr id="3" name="TextBox 2"/>
          <p:cNvSpPr txBox="1"/>
          <p:nvPr/>
        </p:nvSpPr>
        <p:spPr>
          <a:xfrm>
            <a:off x="2245360" y="5933440"/>
            <a:ext cx="731520" cy="369332"/>
          </a:xfrm>
          <a:prstGeom prst="rect">
            <a:avLst/>
          </a:prstGeom>
          <a:noFill/>
        </p:spPr>
        <p:txBody>
          <a:bodyPr wrap="square" rtlCol="0">
            <a:spAutoFit/>
          </a:bodyPr>
          <a:lstStyle/>
          <a:p>
            <a:r>
              <a:rPr lang="en-US" dirty="0" smtClean="0"/>
              <a:t>deep</a:t>
            </a:r>
            <a:endParaRPr lang="en-US" dirty="0"/>
          </a:p>
        </p:txBody>
      </p:sp>
      <p:sp>
        <p:nvSpPr>
          <p:cNvPr id="4" name="TextBox 3"/>
          <p:cNvSpPr txBox="1"/>
          <p:nvPr/>
        </p:nvSpPr>
        <p:spPr>
          <a:xfrm>
            <a:off x="6847840" y="5801360"/>
            <a:ext cx="914400" cy="375920"/>
          </a:xfrm>
          <a:prstGeom prst="rect">
            <a:avLst/>
          </a:prstGeom>
          <a:noFill/>
        </p:spPr>
        <p:txBody>
          <a:bodyPr wrap="square" rtlCol="0">
            <a:spAutoFit/>
          </a:bodyPr>
          <a:lstStyle/>
          <a:p>
            <a:r>
              <a:rPr lang="en-US" dirty="0" smtClean="0"/>
              <a:t>shallow</a:t>
            </a:r>
            <a:endParaRPr lang="en-US" dirty="0"/>
          </a:p>
        </p:txBody>
      </p:sp>
      <p:sp>
        <p:nvSpPr>
          <p:cNvPr id="5" name="TextBox 4"/>
          <p:cNvSpPr txBox="1"/>
          <p:nvPr/>
        </p:nvSpPr>
        <p:spPr>
          <a:xfrm>
            <a:off x="670560" y="2651760"/>
            <a:ext cx="1767840" cy="1477328"/>
          </a:xfrm>
          <a:prstGeom prst="rect">
            <a:avLst/>
          </a:prstGeom>
          <a:noFill/>
        </p:spPr>
        <p:txBody>
          <a:bodyPr wrap="square" rtlCol="0">
            <a:spAutoFit/>
          </a:bodyPr>
          <a:lstStyle/>
          <a:p>
            <a:r>
              <a:rPr lang="en-US" dirty="0" smtClean="0"/>
              <a:t>Both the 410 and the 650 are deep under the younger parts of oceans</a:t>
            </a:r>
            <a:endParaRPr lang="en-US" dirty="0"/>
          </a:p>
        </p:txBody>
      </p:sp>
      <p:sp>
        <p:nvSpPr>
          <p:cNvPr id="6" name="Rectangle 5"/>
          <p:cNvSpPr/>
          <p:nvPr/>
        </p:nvSpPr>
        <p:spPr>
          <a:xfrm>
            <a:off x="6923913" y="2030187"/>
            <a:ext cx="2220087" cy="2585323"/>
          </a:xfrm>
          <a:prstGeom prst="rect">
            <a:avLst/>
          </a:prstGeom>
          <a:solidFill>
            <a:schemeClr val="bg1"/>
          </a:solidFill>
        </p:spPr>
        <p:txBody>
          <a:bodyPr wrap="square">
            <a:spAutoFit/>
          </a:bodyPr>
          <a:lstStyle/>
          <a:p>
            <a:r>
              <a:rPr lang="en-US" dirty="0"/>
              <a:t>The transition zone is thickest </a:t>
            </a:r>
            <a:r>
              <a:rPr lang="en-US" dirty="0" smtClean="0"/>
              <a:t>in the </a:t>
            </a:r>
            <a:r>
              <a:rPr lang="en-US" dirty="0"/>
              <a:t>western </a:t>
            </a:r>
            <a:r>
              <a:rPr lang="en-US" dirty="0" smtClean="0"/>
              <a:t>Pacific, current </a:t>
            </a:r>
            <a:r>
              <a:rPr lang="en-US" dirty="0" err="1"/>
              <a:t>subduction</a:t>
            </a:r>
            <a:r>
              <a:rPr lang="en-US" dirty="0"/>
              <a:t> zones </a:t>
            </a:r>
            <a:r>
              <a:rPr lang="en-US" dirty="0" smtClean="0"/>
              <a:t>and thinnest under Africa, the </a:t>
            </a:r>
            <a:r>
              <a:rPr lang="en-US" dirty="0"/>
              <a:t>mid-</a:t>
            </a:r>
            <a:r>
              <a:rPr lang="en-US" dirty="0" smtClean="0"/>
              <a:t>Atlantic, the central Pacific </a:t>
            </a:r>
            <a:r>
              <a:rPr lang="en-US" dirty="0"/>
              <a:t>and </a:t>
            </a:r>
            <a:r>
              <a:rPr lang="en-US" dirty="0" smtClean="0"/>
              <a:t>eastern Indian </a:t>
            </a:r>
            <a:r>
              <a:rPr lang="en-US" dirty="0"/>
              <a:t>oceans.</a:t>
            </a:r>
          </a:p>
        </p:txBody>
      </p:sp>
    </p:spTree>
    <p:extLst>
      <p:ext uri="{BB962C8B-B14F-4D97-AF65-F5344CB8AC3E}">
        <p14:creationId xmlns:p14="http://schemas.microsoft.com/office/powerpoint/2010/main" val="175689917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38300" y="0"/>
            <a:ext cx="5856988" cy="6858000"/>
          </a:xfrm>
          <a:prstGeom prst="rect">
            <a:avLst/>
          </a:prstGeom>
        </p:spPr>
      </p:pic>
      <p:sp>
        <p:nvSpPr>
          <p:cNvPr id="3" name="TextBox 2"/>
          <p:cNvSpPr txBox="1"/>
          <p:nvPr/>
        </p:nvSpPr>
        <p:spPr>
          <a:xfrm>
            <a:off x="7121293" y="1984539"/>
            <a:ext cx="1791662" cy="1477328"/>
          </a:xfrm>
          <a:prstGeom prst="rect">
            <a:avLst/>
          </a:prstGeom>
          <a:noFill/>
        </p:spPr>
        <p:txBody>
          <a:bodyPr wrap="square" rtlCol="0">
            <a:spAutoFit/>
          </a:bodyPr>
          <a:lstStyle/>
          <a:p>
            <a:r>
              <a:rPr lang="en-US" dirty="0" smtClean="0"/>
              <a:t>Even at very long wavelengths &amp; paths ridges are 6.5 % slow </a:t>
            </a:r>
            <a:r>
              <a:rPr lang="en-US" dirty="0" err="1" smtClean="0"/>
              <a:t>cf</a:t>
            </a:r>
            <a:r>
              <a:rPr lang="en-US" dirty="0" smtClean="0"/>
              <a:t> central Pacific</a:t>
            </a:r>
            <a:endParaRPr lang="en-US" dirty="0"/>
          </a:p>
        </p:txBody>
      </p:sp>
    </p:spTree>
    <p:extLst>
      <p:ext uri="{BB962C8B-B14F-4D97-AF65-F5344CB8AC3E}">
        <p14:creationId xmlns:p14="http://schemas.microsoft.com/office/powerpoint/2010/main" val="400958278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77900" y="0"/>
            <a:ext cx="7183424" cy="6858000"/>
          </a:xfrm>
          <a:prstGeom prst="rect">
            <a:avLst/>
          </a:prstGeom>
        </p:spPr>
      </p:pic>
    </p:spTree>
    <p:extLst>
      <p:ext uri="{BB962C8B-B14F-4D97-AF65-F5344CB8AC3E}">
        <p14:creationId xmlns:p14="http://schemas.microsoft.com/office/powerpoint/2010/main" val="208415204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4940" y="1767840"/>
            <a:ext cx="5595620" cy="4521200"/>
          </a:xfrm>
          <a:prstGeom prst="rect">
            <a:avLst/>
          </a:prstGeom>
        </p:spPr>
      </p:pic>
      <p:pic>
        <p:nvPicPr>
          <p:cNvPr id="3" name="Picture 2"/>
          <p:cNvPicPr>
            <a:picLocks noChangeAspect="1"/>
          </p:cNvPicPr>
          <p:nvPr/>
        </p:nvPicPr>
        <p:blipFill>
          <a:blip r:embed="rId4"/>
          <a:stretch>
            <a:fillRect/>
          </a:stretch>
        </p:blipFill>
        <p:spPr>
          <a:xfrm>
            <a:off x="706120" y="116840"/>
            <a:ext cx="6743700" cy="1651000"/>
          </a:xfrm>
          <a:prstGeom prst="rect">
            <a:avLst/>
          </a:prstGeom>
        </p:spPr>
      </p:pic>
      <p:sp>
        <p:nvSpPr>
          <p:cNvPr id="4" name="TextBox 3"/>
          <p:cNvSpPr txBox="1"/>
          <p:nvPr/>
        </p:nvSpPr>
        <p:spPr>
          <a:xfrm>
            <a:off x="6715760" y="1920240"/>
            <a:ext cx="2306320" cy="369332"/>
          </a:xfrm>
          <a:prstGeom prst="rect">
            <a:avLst/>
          </a:prstGeom>
          <a:noFill/>
        </p:spPr>
        <p:txBody>
          <a:bodyPr wrap="square" rtlCol="0">
            <a:spAutoFit/>
          </a:bodyPr>
          <a:lstStyle/>
          <a:p>
            <a:r>
              <a:rPr lang="en-US" dirty="0" smtClean="0"/>
              <a:t>Su &amp; </a:t>
            </a:r>
            <a:r>
              <a:rPr lang="en-US" dirty="0" err="1" smtClean="0"/>
              <a:t>Dziewonski</a:t>
            </a:r>
            <a:endParaRPr lang="en-US" dirty="0"/>
          </a:p>
        </p:txBody>
      </p:sp>
    </p:spTree>
    <p:extLst>
      <p:ext uri="{BB962C8B-B14F-4D97-AF65-F5344CB8AC3E}">
        <p14:creationId xmlns:p14="http://schemas.microsoft.com/office/powerpoint/2010/main" val="231649146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93800"/>
            <a:ext cx="9144000" cy="4466804"/>
          </a:xfrm>
          <a:prstGeom prst="rect">
            <a:avLst/>
          </a:prstGeom>
        </p:spPr>
      </p:pic>
    </p:spTree>
    <p:extLst>
      <p:ext uri="{BB962C8B-B14F-4D97-AF65-F5344CB8AC3E}">
        <p14:creationId xmlns:p14="http://schemas.microsoft.com/office/powerpoint/2010/main" val="2851214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rot="5400000">
            <a:off x="1119530" y="-114806"/>
            <a:ext cx="5502964" cy="6947280"/>
          </a:xfrm>
          <a:prstGeom prst="rect">
            <a:avLst/>
          </a:prstGeom>
        </p:spPr>
      </p:pic>
      <p:sp>
        <p:nvSpPr>
          <p:cNvPr id="4" name="Up Arrow 3"/>
          <p:cNvSpPr/>
          <p:nvPr/>
        </p:nvSpPr>
        <p:spPr>
          <a:xfrm>
            <a:off x="4933250" y="607352"/>
            <a:ext cx="386562" cy="2834301"/>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040480" y="145687"/>
            <a:ext cx="1785541" cy="523220"/>
          </a:xfrm>
          <a:prstGeom prst="rect">
            <a:avLst/>
          </a:prstGeom>
          <a:noFill/>
          <a:ln>
            <a:noFill/>
          </a:ln>
        </p:spPr>
        <p:txBody>
          <a:bodyPr wrap="square" rtlCol="0">
            <a:spAutoFit/>
          </a:bodyPr>
          <a:lstStyle/>
          <a:p>
            <a:r>
              <a:rPr lang="en-US" sz="2800" b="1" dirty="0" smtClean="0"/>
              <a:t>~1300 C</a:t>
            </a:r>
            <a:endParaRPr lang="en-US" sz="2800" b="1" dirty="0"/>
          </a:p>
        </p:txBody>
      </p:sp>
      <p:sp>
        <p:nvSpPr>
          <p:cNvPr id="6" name="TextBox 5"/>
          <p:cNvSpPr txBox="1"/>
          <p:nvPr/>
        </p:nvSpPr>
        <p:spPr>
          <a:xfrm>
            <a:off x="4933251" y="3601125"/>
            <a:ext cx="1067644" cy="954107"/>
          </a:xfrm>
          <a:prstGeom prst="rect">
            <a:avLst/>
          </a:prstGeom>
          <a:noFill/>
        </p:spPr>
        <p:txBody>
          <a:bodyPr wrap="square" rtlCol="0">
            <a:spAutoFit/>
          </a:bodyPr>
          <a:lstStyle/>
          <a:p>
            <a:r>
              <a:rPr lang="en-US" sz="2800" dirty="0" smtClean="0"/>
              <a:t>&gt;300 km</a:t>
            </a:r>
            <a:endParaRPr lang="en-US" sz="2800" dirty="0"/>
          </a:p>
        </p:txBody>
      </p:sp>
      <p:sp>
        <p:nvSpPr>
          <p:cNvPr id="9" name="Up Arrow 8"/>
          <p:cNvSpPr/>
          <p:nvPr/>
        </p:nvSpPr>
        <p:spPr>
          <a:xfrm>
            <a:off x="5595926" y="607352"/>
            <a:ext cx="404968" cy="1545982"/>
          </a:xfrm>
          <a:prstGeom prst="upArrow">
            <a:avLst/>
          </a:prstGeom>
          <a:solidFill>
            <a:srgbClr val="FF0000">
              <a:alpha val="5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2853186" y="1877265"/>
            <a:ext cx="2080064" cy="1815882"/>
          </a:xfrm>
          <a:prstGeom prst="rect">
            <a:avLst/>
          </a:prstGeom>
          <a:noFill/>
        </p:spPr>
        <p:txBody>
          <a:bodyPr wrap="square" rtlCol="0">
            <a:spAutoFit/>
          </a:bodyPr>
          <a:lstStyle/>
          <a:p>
            <a:r>
              <a:rPr lang="en-US" sz="2800" dirty="0" smtClean="0"/>
              <a:t>Ridge </a:t>
            </a:r>
            <a:r>
              <a:rPr lang="en-US" sz="2800" dirty="0" err="1" smtClean="0"/>
              <a:t>geotherm</a:t>
            </a:r>
            <a:endParaRPr lang="en-US" sz="2800" dirty="0" smtClean="0"/>
          </a:p>
          <a:p>
            <a:r>
              <a:rPr lang="en-US" sz="2800" dirty="0" smtClean="0"/>
              <a:t>No boundary layer</a:t>
            </a:r>
            <a:endParaRPr lang="en-US" sz="2800" dirty="0"/>
          </a:p>
        </p:txBody>
      </p:sp>
      <p:sp>
        <p:nvSpPr>
          <p:cNvPr id="11" name="Rectangle 10"/>
          <p:cNvSpPr/>
          <p:nvPr/>
        </p:nvSpPr>
        <p:spPr>
          <a:xfrm>
            <a:off x="6626754" y="754587"/>
            <a:ext cx="2208918" cy="754588"/>
          </a:xfrm>
          <a:prstGeom prst="rect">
            <a:avLst/>
          </a:prstGeom>
          <a:gradFill flip="none" rotWithShape="1">
            <a:gsLst>
              <a:gs pos="14000">
                <a:schemeClr val="accent1">
                  <a:tint val="100000"/>
                  <a:shade val="100000"/>
                  <a:satMod val="130000"/>
                </a:schemeClr>
              </a:gs>
              <a:gs pos="51000">
                <a:schemeClr val="accent1">
                  <a:tint val="50000"/>
                  <a:shade val="100000"/>
                  <a:satMod val="350000"/>
                </a:schemeClr>
              </a:gs>
              <a:gs pos="24000">
                <a:schemeClr val="accent1">
                  <a:tint val="100000"/>
                  <a:shade val="100000"/>
                  <a:satMod val="130000"/>
                </a:schemeClr>
              </a:gs>
              <a:gs pos="38000">
                <a:schemeClr val="accent1">
                  <a:tint val="100000"/>
                  <a:shade val="100000"/>
                  <a:satMod val="130000"/>
                </a:schemeClr>
              </a:gs>
              <a:gs pos="95000">
                <a:srgbClr val="FF0000"/>
              </a:gs>
            </a:gsLst>
            <a:path path="circle">
              <a:fillToRect l="100000" b="100000"/>
            </a:path>
            <a:tileRect t="-100000" r="-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626754" y="1509175"/>
            <a:ext cx="2208918" cy="3349629"/>
          </a:xfrm>
          <a:prstGeom prst="rect">
            <a:avLst/>
          </a:prstGeom>
          <a:gradFill flip="none" rotWithShape="1">
            <a:gsLst>
              <a:gs pos="31000">
                <a:schemeClr val="accent1">
                  <a:tint val="100000"/>
                  <a:shade val="100000"/>
                  <a:satMod val="130000"/>
                </a:schemeClr>
              </a:gs>
              <a:gs pos="100000">
                <a:schemeClr val="accent1">
                  <a:tint val="50000"/>
                  <a:shade val="100000"/>
                  <a:satMod val="350000"/>
                </a:schemeClr>
              </a:gs>
              <a:gs pos="62000">
                <a:srgbClr val="FF0000"/>
              </a:gs>
            </a:gsLst>
            <a:path path="circle">
              <a:fillToRect t="100000" r="100000"/>
            </a:path>
            <a:tileRect l="-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6654366" y="4128891"/>
            <a:ext cx="1233312" cy="584776"/>
          </a:xfrm>
          <a:prstGeom prst="rect">
            <a:avLst/>
          </a:prstGeom>
          <a:noFill/>
        </p:spPr>
        <p:txBody>
          <a:bodyPr wrap="square" rtlCol="0">
            <a:spAutoFit/>
          </a:bodyPr>
          <a:lstStyle/>
          <a:p>
            <a:r>
              <a:rPr lang="en-US" sz="3200" dirty="0" smtClean="0">
                <a:solidFill>
                  <a:schemeClr val="bg1"/>
                </a:solidFill>
              </a:rPr>
              <a:t>ridge</a:t>
            </a:r>
            <a:endParaRPr lang="en-US" sz="3200" dirty="0">
              <a:solidFill>
                <a:schemeClr val="bg1"/>
              </a:solidFill>
            </a:endParaRPr>
          </a:p>
        </p:txBody>
      </p:sp>
      <p:sp>
        <p:nvSpPr>
          <p:cNvPr id="14" name="TextBox 13"/>
          <p:cNvSpPr txBox="1"/>
          <p:nvPr/>
        </p:nvSpPr>
        <p:spPr>
          <a:xfrm>
            <a:off x="7344652" y="2190143"/>
            <a:ext cx="1325352" cy="523220"/>
          </a:xfrm>
          <a:prstGeom prst="rect">
            <a:avLst/>
          </a:prstGeom>
          <a:noFill/>
          <a:ln>
            <a:noFill/>
          </a:ln>
        </p:spPr>
        <p:txBody>
          <a:bodyPr wrap="square" rtlCol="0">
            <a:spAutoFit/>
          </a:bodyPr>
          <a:lstStyle/>
          <a:p>
            <a:r>
              <a:rPr lang="en-US" sz="2800" dirty="0" smtClean="0">
                <a:solidFill>
                  <a:srgbClr val="FFFFFF"/>
                </a:solidFill>
              </a:rPr>
              <a:t>Hawaii</a:t>
            </a:r>
            <a:endParaRPr lang="en-US" dirty="0">
              <a:solidFill>
                <a:srgbClr val="FFFFFF"/>
              </a:solidFill>
            </a:endParaRPr>
          </a:p>
        </p:txBody>
      </p:sp>
      <p:sp>
        <p:nvSpPr>
          <p:cNvPr id="15" name="Striped Right Arrow 14"/>
          <p:cNvSpPr/>
          <p:nvPr/>
        </p:nvSpPr>
        <p:spPr>
          <a:xfrm rot="16200000">
            <a:off x="5136024" y="1576541"/>
            <a:ext cx="3441652" cy="975605"/>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Striped Right Arrow 15"/>
          <p:cNvSpPr/>
          <p:nvPr/>
        </p:nvSpPr>
        <p:spPr>
          <a:xfrm rot="16200000">
            <a:off x="7168989" y="1040722"/>
            <a:ext cx="1234655" cy="367912"/>
          </a:xfrm>
          <a:prstGeom prst="stripedRightArrow">
            <a:avLst/>
          </a:prstGeom>
          <a:solidFill>
            <a:srgbClr val="FF0000">
              <a:alpha val="6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270128" y="1877265"/>
            <a:ext cx="1343758" cy="707886"/>
          </a:xfrm>
          <a:prstGeom prst="rect">
            <a:avLst/>
          </a:prstGeom>
          <a:noFill/>
        </p:spPr>
        <p:txBody>
          <a:bodyPr wrap="square" rtlCol="0">
            <a:spAutoFit/>
          </a:bodyPr>
          <a:lstStyle/>
          <a:p>
            <a:r>
              <a:rPr lang="en-US" sz="4000" dirty="0" err="1" smtClean="0"/>
              <a:t>Tp</a:t>
            </a:r>
            <a:endParaRPr lang="en-US" sz="4000" dirty="0"/>
          </a:p>
        </p:txBody>
      </p:sp>
      <p:sp>
        <p:nvSpPr>
          <p:cNvPr id="18" name="TextBox 17"/>
          <p:cNvSpPr txBox="1"/>
          <p:nvPr/>
        </p:nvSpPr>
        <p:spPr>
          <a:xfrm>
            <a:off x="6617550" y="5245299"/>
            <a:ext cx="1969619" cy="523220"/>
          </a:xfrm>
          <a:prstGeom prst="rect">
            <a:avLst/>
          </a:prstGeom>
          <a:noFill/>
        </p:spPr>
        <p:txBody>
          <a:bodyPr wrap="square" rtlCol="0">
            <a:spAutoFit/>
          </a:bodyPr>
          <a:lstStyle/>
          <a:p>
            <a:r>
              <a:rPr lang="en-US" sz="2800" dirty="0" smtClean="0"/>
              <a:t>distance</a:t>
            </a:r>
            <a:endParaRPr lang="en-US" sz="2800" dirty="0"/>
          </a:p>
        </p:txBody>
      </p:sp>
      <p:cxnSp>
        <p:nvCxnSpPr>
          <p:cNvPr id="20" name="Straight Arrow Connector 19"/>
          <p:cNvCxnSpPr/>
          <p:nvPr/>
        </p:nvCxnSpPr>
        <p:spPr>
          <a:xfrm>
            <a:off x="7970273" y="5539773"/>
            <a:ext cx="69973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rot="16200000">
            <a:off x="5176453" y="2093992"/>
            <a:ext cx="2172102" cy="523220"/>
          </a:xfrm>
          <a:prstGeom prst="rect">
            <a:avLst/>
          </a:prstGeom>
          <a:noFill/>
        </p:spPr>
        <p:txBody>
          <a:bodyPr wrap="square" rtlCol="0">
            <a:spAutoFit/>
          </a:bodyPr>
          <a:lstStyle/>
          <a:p>
            <a:r>
              <a:rPr lang="en-US" sz="2800" dirty="0" smtClean="0"/>
              <a:t>depth</a:t>
            </a:r>
            <a:endParaRPr lang="en-US" sz="2800" dirty="0"/>
          </a:p>
        </p:txBody>
      </p:sp>
      <p:cxnSp>
        <p:nvCxnSpPr>
          <p:cNvPr id="25" name="Straight Arrow Connector 24"/>
          <p:cNvCxnSpPr/>
          <p:nvPr/>
        </p:nvCxnSpPr>
        <p:spPr>
          <a:xfrm>
            <a:off x="6369047" y="3693147"/>
            <a:ext cx="0" cy="8620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602360" y="158851"/>
            <a:ext cx="1233312" cy="461665"/>
          </a:xfrm>
          <a:prstGeom prst="rect">
            <a:avLst/>
          </a:prstGeom>
          <a:noFill/>
        </p:spPr>
        <p:txBody>
          <a:bodyPr wrap="square" rtlCol="0">
            <a:spAutoFit/>
          </a:bodyPr>
          <a:lstStyle/>
          <a:p>
            <a:r>
              <a:rPr lang="en-US" sz="2400" b="1" dirty="0" smtClean="0"/>
              <a:t>~1500 C</a:t>
            </a:r>
            <a:endParaRPr lang="en-US" sz="2400" b="1" dirty="0"/>
          </a:p>
        </p:txBody>
      </p:sp>
      <p:sp>
        <p:nvSpPr>
          <p:cNvPr id="27" name="Rectangle 26"/>
          <p:cNvSpPr/>
          <p:nvPr/>
        </p:nvSpPr>
        <p:spPr>
          <a:xfrm>
            <a:off x="625860" y="145687"/>
            <a:ext cx="8209812" cy="5964629"/>
          </a:xfrm>
          <a:prstGeom prst="rect">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994013" y="754587"/>
            <a:ext cx="607453" cy="646331"/>
          </a:xfrm>
          <a:prstGeom prst="rect">
            <a:avLst/>
          </a:prstGeom>
          <a:solidFill>
            <a:schemeClr val="bg1"/>
          </a:solidFill>
        </p:spPr>
        <p:txBody>
          <a:bodyPr wrap="square" rtlCol="0">
            <a:spAutoFit/>
          </a:bodyPr>
          <a:lstStyle/>
          <a:p>
            <a:r>
              <a:rPr lang="en-US" sz="3600" dirty="0" smtClean="0"/>
              <a:t>B</a:t>
            </a:r>
            <a:endParaRPr lang="en-US" sz="3600" dirty="0"/>
          </a:p>
        </p:txBody>
      </p:sp>
      <p:sp>
        <p:nvSpPr>
          <p:cNvPr id="29" name="TextBox 28"/>
          <p:cNvSpPr txBox="1"/>
          <p:nvPr/>
        </p:nvSpPr>
        <p:spPr>
          <a:xfrm>
            <a:off x="994013" y="5122188"/>
            <a:ext cx="828344" cy="646331"/>
          </a:xfrm>
          <a:prstGeom prst="rect">
            <a:avLst/>
          </a:prstGeom>
          <a:noFill/>
        </p:spPr>
        <p:txBody>
          <a:bodyPr wrap="square" rtlCol="0">
            <a:spAutoFit/>
          </a:bodyPr>
          <a:lstStyle/>
          <a:p>
            <a:r>
              <a:rPr lang="en-US" sz="3600" dirty="0" smtClean="0"/>
              <a:t>D”</a:t>
            </a:r>
            <a:endParaRPr lang="en-US" sz="3600" dirty="0"/>
          </a:p>
        </p:txBody>
      </p:sp>
      <p:sp>
        <p:nvSpPr>
          <p:cNvPr id="30" name="Rectangle 29"/>
          <p:cNvSpPr/>
          <p:nvPr/>
        </p:nvSpPr>
        <p:spPr>
          <a:xfrm>
            <a:off x="345947" y="3601125"/>
            <a:ext cx="4535878" cy="687238"/>
          </a:xfrm>
          <a:prstGeom prst="rect">
            <a:avLst/>
          </a:prstGeom>
          <a:solidFill>
            <a:schemeClr val="bg1"/>
          </a:solidFill>
          <a:ln>
            <a:noFill/>
          </a:ln>
          <a:effectLst>
            <a:outerShdw dist="230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5743186" y="3441653"/>
            <a:ext cx="174874" cy="84671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332181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97000" y="0"/>
            <a:ext cx="6339526" cy="6858000"/>
          </a:xfrm>
          <a:prstGeom prst="rect">
            <a:avLst/>
          </a:prstGeom>
        </p:spPr>
      </p:pic>
    </p:spTree>
    <p:extLst>
      <p:ext uri="{BB962C8B-B14F-4D97-AF65-F5344CB8AC3E}">
        <p14:creationId xmlns:p14="http://schemas.microsoft.com/office/powerpoint/2010/main" val="178949982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06500" y="2806700"/>
            <a:ext cx="6718300" cy="1231900"/>
          </a:xfrm>
          <a:prstGeom prst="rect">
            <a:avLst/>
          </a:prstGeom>
        </p:spPr>
      </p:pic>
    </p:spTree>
    <p:extLst>
      <p:ext uri="{BB962C8B-B14F-4D97-AF65-F5344CB8AC3E}">
        <p14:creationId xmlns:p14="http://schemas.microsoft.com/office/powerpoint/2010/main" val="94132392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9144000" cy="470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19100"/>
            <a:ext cx="91440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31" name="Picture 19" descr="F07_Hawaii_hfprofiles.wmf                                      0008E576Macintosh HD                   BE7B23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03188"/>
            <a:ext cx="8077200" cy="6651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4530280"/>
      </p:ext>
    </p:extLst>
  </p:cSld>
  <p:clrMapOvr>
    <a:masterClrMapping/>
  </p:clrMapOvr>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81932" y="556056"/>
            <a:ext cx="4038600" cy="3556000"/>
          </a:xfrm>
          <a:prstGeom prst="rect">
            <a:avLst/>
          </a:prstGeom>
        </p:spPr>
      </p:pic>
      <p:pic>
        <p:nvPicPr>
          <p:cNvPr id="3" name="Picture 2"/>
          <p:cNvPicPr>
            <a:picLocks noChangeAspect="1"/>
          </p:cNvPicPr>
          <p:nvPr/>
        </p:nvPicPr>
        <p:blipFill>
          <a:blip r:embed="rId4"/>
          <a:stretch>
            <a:fillRect/>
          </a:stretch>
        </p:blipFill>
        <p:spPr>
          <a:xfrm>
            <a:off x="4452476" y="3197236"/>
            <a:ext cx="4348623" cy="2746363"/>
          </a:xfrm>
          <a:prstGeom prst="rect">
            <a:avLst/>
          </a:prstGeom>
        </p:spPr>
      </p:pic>
    </p:spTree>
    <p:extLst>
      <p:ext uri="{BB962C8B-B14F-4D97-AF65-F5344CB8AC3E}">
        <p14:creationId xmlns:p14="http://schemas.microsoft.com/office/powerpoint/2010/main" val="308451280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46300" y="1143000"/>
            <a:ext cx="4838700" cy="4559300"/>
          </a:xfrm>
          <a:prstGeom prst="rect">
            <a:avLst/>
          </a:prstGeom>
        </p:spPr>
      </p:pic>
      <p:pic>
        <p:nvPicPr>
          <p:cNvPr id="3" name="Picture 2"/>
          <p:cNvPicPr>
            <a:picLocks noChangeAspect="1"/>
          </p:cNvPicPr>
          <p:nvPr/>
        </p:nvPicPr>
        <p:blipFill>
          <a:blip r:embed="rId4"/>
          <a:stretch>
            <a:fillRect/>
          </a:stretch>
        </p:blipFill>
        <p:spPr>
          <a:xfrm>
            <a:off x="6438900" y="1346200"/>
            <a:ext cx="2057400" cy="4356100"/>
          </a:xfrm>
          <a:prstGeom prst="rect">
            <a:avLst/>
          </a:prstGeom>
        </p:spPr>
      </p:pic>
    </p:spTree>
    <p:extLst>
      <p:ext uri="{BB962C8B-B14F-4D97-AF65-F5344CB8AC3E}">
        <p14:creationId xmlns:p14="http://schemas.microsoft.com/office/powerpoint/2010/main" val="414437619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33400"/>
            <a:ext cx="8442325" cy="119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017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209800"/>
            <a:ext cx="6261100" cy="32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3667" name="Text Box 4"/>
          <p:cNvSpPr txBox="1">
            <a:spLocks noChangeArrowheads="1"/>
          </p:cNvSpPr>
          <p:nvPr/>
        </p:nvSpPr>
        <p:spPr bwMode="auto">
          <a:xfrm>
            <a:off x="533400" y="6019800"/>
            <a:ext cx="7924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solidFill>
                  <a:schemeClr val="accent2"/>
                </a:solidFill>
              </a:rPr>
              <a:t>Density in Region B is low &amp; may decrease with depth</a:t>
            </a:r>
            <a:endParaRPr lang="en-US"/>
          </a:p>
        </p:txBody>
      </p:sp>
    </p:spTree>
    <p:extLst>
      <p:ext uri="{BB962C8B-B14F-4D97-AF65-F5344CB8AC3E}">
        <p14:creationId xmlns:p14="http://schemas.microsoft.com/office/powerpoint/2010/main" val="339764219"/>
      </p:ext>
    </p:extLst>
  </p:cSld>
  <p:clrMapOvr>
    <a:masterClrMapping/>
  </p:clrMapOvr>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7143" y="-130241"/>
            <a:ext cx="3816908" cy="6858000"/>
          </a:xfrm>
          <a:prstGeom prst="rect">
            <a:avLst/>
          </a:prstGeom>
        </p:spPr>
      </p:pic>
      <p:pic>
        <p:nvPicPr>
          <p:cNvPr id="3" name="Picture 2"/>
          <p:cNvPicPr>
            <a:picLocks noChangeAspect="1"/>
          </p:cNvPicPr>
          <p:nvPr/>
        </p:nvPicPr>
        <p:blipFill>
          <a:blip r:embed="rId3"/>
          <a:stretch>
            <a:fillRect/>
          </a:stretch>
        </p:blipFill>
        <p:spPr>
          <a:xfrm>
            <a:off x="5146336" y="-130241"/>
            <a:ext cx="3136900" cy="6858000"/>
          </a:xfrm>
          <a:prstGeom prst="rect">
            <a:avLst/>
          </a:prstGeom>
        </p:spPr>
      </p:pic>
      <p:cxnSp>
        <p:nvCxnSpPr>
          <p:cNvPr id="5" name="Straight Connector 4"/>
          <p:cNvCxnSpPr/>
          <p:nvPr/>
        </p:nvCxnSpPr>
        <p:spPr>
          <a:xfrm flipV="1">
            <a:off x="993161" y="3239744"/>
            <a:ext cx="4477365" cy="1969894"/>
          </a:xfrm>
          <a:prstGeom prst="line">
            <a:avLst/>
          </a:prstGeom>
          <a:ln>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504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6775" y="0"/>
            <a:ext cx="4554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Box 6"/>
          <p:cNvSpPr txBox="1">
            <a:spLocks noChangeArrowheads="1"/>
          </p:cNvSpPr>
          <p:nvPr/>
        </p:nvSpPr>
        <p:spPr bwMode="auto">
          <a:xfrm>
            <a:off x="5330825" y="663575"/>
            <a:ext cx="595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cold</a:t>
            </a:r>
          </a:p>
        </p:txBody>
      </p:sp>
      <p:cxnSp>
        <p:nvCxnSpPr>
          <p:cNvPr id="10" name="Straight Connector 9"/>
          <p:cNvCxnSpPr/>
          <p:nvPr/>
        </p:nvCxnSpPr>
        <p:spPr>
          <a:xfrm flipV="1">
            <a:off x="4462463" y="1128713"/>
            <a:ext cx="1970087" cy="58737"/>
          </a:xfrm>
          <a:prstGeom prst="line">
            <a:avLst/>
          </a:prstGeom>
          <a:ln w="38100" cmpd="sng">
            <a:prstDash val="dashDot"/>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6432550" y="1128713"/>
            <a:ext cx="1046163" cy="0"/>
          </a:xfrm>
          <a:prstGeom prst="straightConnector1">
            <a:avLst/>
          </a:prstGeom>
          <a:ln w="38100" cmpd="sng">
            <a:prstDash val="dashDot"/>
            <a:tailEnd type="arrow"/>
          </a:ln>
        </p:spPr>
        <p:style>
          <a:lnRef idx="2">
            <a:schemeClr val="accent1"/>
          </a:lnRef>
          <a:fillRef idx="0">
            <a:schemeClr val="accent1"/>
          </a:fillRef>
          <a:effectRef idx="1">
            <a:schemeClr val="accent1"/>
          </a:effectRef>
          <a:fontRef idx="minor">
            <a:schemeClr val="tx1"/>
          </a:fontRef>
        </p:style>
      </p:cxnSp>
      <p:sp>
        <p:nvSpPr>
          <p:cNvPr id="17413" name="TextBox 14"/>
          <p:cNvSpPr txBox="1">
            <a:spLocks noChangeArrowheads="1"/>
          </p:cNvSpPr>
          <p:nvPr/>
        </p:nvSpPr>
        <p:spPr bwMode="auto">
          <a:xfrm>
            <a:off x="6362700" y="101600"/>
            <a:ext cx="15636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Adiabatic ascent from as deep as the TZ</a:t>
            </a:r>
          </a:p>
        </p:txBody>
      </p:sp>
      <p:cxnSp>
        <p:nvCxnSpPr>
          <p:cNvPr id="17" name="Straight Connector 16"/>
          <p:cNvCxnSpPr/>
          <p:nvPr/>
        </p:nvCxnSpPr>
        <p:spPr>
          <a:xfrm>
            <a:off x="5130800" y="4141788"/>
            <a:ext cx="2347913" cy="47625"/>
          </a:xfrm>
          <a:prstGeom prst="line">
            <a:avLst/>
          </a:prstGeom>
          <a:ln w="38100" cmpd="sng">
            <a:prstDash val="dash"/>
          </a:ln>
        </p:spPr>
        <p:style>
          <a:lnRef idx="2">
            <a:schemeClr val="accent1"/>
          </a:lnRef>
          <a:fillRef idx="0">
            <a:schemeClr val="accent1"/>
          </a:fillRef>
          <a:effectRef idx="1">
            <a:schemeClr val="accent1"/>
          </a:effectRef>
          <a:fontRef idx="minor">
            <a:schemeClr val="tx1"/>
          </a:fontRef>
        </p:style>
      </p:cxnSp>
      <p:sp>
        <p:nvSpPr>
          <p:cNvPr id="17415" name="TextBox 17"/>
          <p:cNvSpPr txBox="1">
            <a:spLocks noChangeArrowheads="1"/>
          </p:cNvSpPr>
          <p:nvPr/>
        </p:nvSpPr>
        <p:spPr bwMode="auto">
          <a:xfrm>
            <a:off x="7267575" y="4165600"/>
            <a:ext cx="1292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subadiabat</a:t>
            </a:r>
          </a:p>
        </p:txBody>
      </p:sp>
      <p:sp>
        <p:nvSpPr>
          <p:cNvPr id="17416" name="TextBox 18"/>
          <p:cNvSpPr txBox="1">
            <a:spLocks noChangeArrowheads="1"/>
          </p:cNvSpPr>
          <p:nvPr/>
        </p:nvSpPr>
        <p:spPr bwMode="auto">
          <a:xfrm>
            <a:off x="6132513" y="1447800"/>
            <a:ext cx="2174875" cy="1754188"/>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Subridge mantle is colder and denser than midplate mantle so the upwelling adiabat starts at lower Tp</a:t>
            </a:r>
          </a:p>
        </p:txBody>
      </p:sp>
      <p:sp>
        <p:nvSpPr>
          <p:cNvPr id="17417" name="TextBox 20"/>
          <p:cNvSpPr txBox="1">
            <a:spLocks noChangeArrowheads="1"/>
          </p:cNvSpPr>
          <p:nvPr/>
        </p:nvSpPr>
        <p:spPr bwMode="auto">
          <a:xfrm>
            <a:off x="3902075" y="5661025"/>
            <a:ext cx="331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x</a:t>
            </a:r>
          </a:p>
        </p:txBody>
      </p:sp>
      <p:sp>
        <p:nvSpPr>
          <p:cNvPr id="17418" name="TextBox 21"/>
          <p:cNvSpPr txBox="1">
            <a:spLocks noChangeArrowheads="1"/>
          </p:cNvSpPr>
          <p:nvPr/>
        </p:nvSpPr>
        <p:spPr bwMode="auto">
          <a:xfrm>
            <a:off x="4389438" y="5048250"/>
            <a:ext cx="412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x</a:t>
            </a:r>
          </a:p>
        </p:txBody>
      </p:sp>
      <p:sp>
        <p:nvSpPr>
          <p:cNvPr id="17419" name="TextBox 22"/>
          <p:cNvSpPr txBox="1">
            <a:spLocks noChangeArrowheads="1"/>
          </p:cNvSpPr>
          <p:nvPr/>
        </p:nvSpPr>
        <p:spPr bwMode="auto">
          <a:xfrm>
            <a:off x="4919663" y="3506788"/>
            <a:ext cx="312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x</a:t>
            </a:r>
          </a:p>
        </p:txBody>
      </p:sp>
      <p:cxnSp>
        <p:nvCxnSpPr>
          <p:cNvPr id="26" name="Straight Connector 25"/>
          <p:cNvCxnSpPr/>
          <p:nvPr/>
        </p:nvCxnSpPr>
        <p:spPr>
          <a:xfrm flipV="1">
            <a:off x="3443288" y="5581650"/>
            <a:ext cx="365125" cy="715963"/>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3800475" y="4773613"/>
            <a:ext cx="338138" cy="808037"/>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3044825" y="2978150"/>
            <a:ext cx="36513" cy="20701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5065713" y="4318000"/>
            <a:ext cx="2346325" cy="47625"/>
          </a:xfrm>
          <a:prstGeom prst="line">
            <a:avLst/>
          </a:prstGeom>
          <a:ln w="38100" cmpd="sng">
            <a:prstDash val="dash"/>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3081338" y="1727200"/>
            <a:ext cx="504825" cy="134938"/>
          </a:xfrm>
          <a:prstGeom prst="line">
            <a:avLst/>
          </a:prstGeom>
          <a:ln>
            <a:prstDash val="dashDot"/>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H="1">
            <a:off x="3722688" y="1187450"/>
            <a:ext cx="739775" cy="400050"/>
          </a:xfrm>
          <a:prstGeom prst="line">
            <a:avLst/>
          </a:prstGeom>
          <a:ln w="38100" cmpd="sng">
            <a:prstDash val="sysDash"/>
          </a:ln>
        </p:spPr>
        <p:style>
          <a:lnRef idx="2">
            <a:schemeClr val="accent1"/>
          </a:lnRef>
          <a:fillRef idx="0">
            <a:schemeClr val="accent1"/>
          </a:fillRef>
          <a:effectRef idx="1">
            <a:schemeClr val="accent1"/>
          </a:effectRef>
          <a:fontRef idx="minor">
            <a:schemeClr val="tx1"/>
          </a:fontRef>
        </p:style>
      </p:cxnSp>
      <p:sp>
        <p:nvSpPr>
          <p:cNvPr id="17426" name="TextBox 53"/>
          <p:cNvSpPr txBox="1">
            <a:spLocks noChangeArrowheads="1"/>
          </p:cNvSpPr>
          <p:nvPr/>
        </p:nvSpPr>
        <p:spPr bwMode="auto">
          <a:xfrm>
            <a:off x="6132513" y="4703763"/>
            <a:ext cx="1860550" cy="1755775"/>
          </a:xfrm>
          <a:prstGeom prst="rect">
            <a:avLst/>
          </a:prstGeom>
          <a:solidFill>
            <a:schemeClr val="bg1"/>
          </a:solidFill>
          <a:ln w="28575">
            <a:solidFill>
              <a:srgbClr val="800000"/>
            </a:solidFill>
            <a:miter lim="800000"/>
            <a:headEnd/>
            <a:tailEnd/>
          </a:ln>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No upwelling required for OIB since ambient BL geotherm is above the volatile bearing geotherm</a:t>
            </a:r>
          </a:p>
        </p:txBody>
      </p:sp>
      <p:sp>
        <p:nvSpPr>
          <p:cNvPr id="2" name="Rectangle 1"/>
          <p:cNvSpPr/>
          <p:nvPr/>
        </p:nvSpPr>
        <p:spPr>
          <a:xfrm rot="21141945">
            <a:off x="4938713" y="676275"/>
            <a:ext cx="1276350" cy="369888"/>
          </a:xfrm>
          <a:prstGeom prst="rect">
            <a:avLst/>
          </a:prstGeom>
          <a:solidFill>
            <a:schemeClr val="bg1"/>
          </a:solidFill>
          <a:ln>
            <a:noFill/>
          </a:ln>
          <a:effectLst>
            <a:outerShdw dist="25400" sx="0" sy="0" algn="bl" rotWithShape="0">
              <a:srgbClr val="000000"/>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Rectangle 2"/>
          <p:cNvSpPr/>
          <p:nvPr/>
        </p:nvSpPr>
        <p:spPr>
          <a:xfrm>
            <a:off x="4298950" y="1317625"/>
            <a:ext cx="831850" cy="539750"/>
          </a:xfrm>
          <a:prstGeom prst="rect">
            <a:avLst/>
          </a:prstGeom>
          <a:solidFill>
            <a:schemeClr val="bg1"/>
          </a:solidFill>
          <a:ln>
            <a:noFill/>
          </a:ln>
          <a:effectLst>
            <a:outerShdw dist="25400" sx="0" sy="0" algn="bl" rotWithShape="0">
              <a:srgbClr val="000000"/>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429" name="TextBox 5"/>
          <p:cNvSpPr txBox="1">
            <a:spLocks noChangeArrowheads="1"/>
          </p:cNvSpPr>
          <p:nvPr/>
        </p:nvSpPr>
        <p:spPr bwMode="auto">
          <a:xfrm>
            <a:off x="5156200" y="817563"/>
            <a:ext cx="976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MORB</a:t>
            </a:r>
          </a:p>
        </p:txBody>
      </p:sp>
      <p:sp>
        <p:nvSpPr>
          <p:cNvPr id="17430" name="TextBox 6"/>
          <p:cNvSpPr txBox="1">
            <a:spLocks noChangeArrowheads="1"/>
          </p:cNvSpPr>
          <p:nvPr/>
        </p:nvSpPr>
        <p:spPr bwMode="auto">
          <a:xfrm>
            <a:off x="4138613" y="5618163"/>
            <a:ext cx="1330325" cy="64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OIB source &amp; extraction</a:t>
            </a:r>
          </a:p>
        </p:txBody>
      </p:sp>
      <p:sp>
        <p:nvSpPr>
          <p:cNvPr id="8" name="Rectangle 7"/>
          <p:cNvSpPr/>
          <p:nvPr/>
        </p:nvSpPr>
        <p:spPr>
          <a:xfrm>
            <a:off x="3643313" y="5846763"/>
            <a:ext cx="314325" cy="184150"/>
          </a:xfrm>
          <a:prstGeom prst="rect">
            <a:avLst/>
          </a:prstGeom>
          <a:solidFill>
            <a:schemeClr val="bg1"/>
          </a:solidFill>
          <a:ln>
            <a:noFill/>
          </a:ln>
          <a:effectLst>
            <a:outerShdw dist="25400" sx="0" sy="0" algn="bl" rotWithShape="0">
              <a:srgbClr val="000000"/>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432" name="TextBox 8"/>
          <p:cNvSpPr txBox="1">
            <a:spLocks noChangeArrowheads="1"/>
          </p:cNvSpPr>
          <p:nvPr/>
        </p:nvSpPr>
        <p:spPr bwMode="auto">
          <a:xfrm>
            <a:off x="3454400" y="2595563"/>
            <a:ext cx="2482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Sub-ridge geotherm</a:t>
            </a:r>
          </a:p>
        </p:txBody>
      </p:sp>
      <p:cxnSp>
        <p:nvCxnSpPr>
          <p:cNvPr id="12" name="Straight Arrow Connector 11"/>
          <p:cNvCxnSpPr/>
          <p:nvPr/>
        </p:nvCxnSpPr>
        <p:spPr>
          <a:xfrm flipV="1">
            <a:off x="4138613" y="1187450"/>
            <a:ext cx="927100" cy="14081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3800475" y="5846763"/>
            <a:ext cx="338138" cy="320675"/>
          </a:xfrm>
          <a:prstGeom prst="rect">
            <a:avLst/>
          </a:prstGeom>
          <a:solidFill>
            <a:schemeClr val="bg1"/>
          </a:solidFill>
          <a:ln>
            <a:noFill/>
          </a:ln>
          <a:effectLst>
            <a:outerShdw dist="25400" sx="0" sy="0" algn="bl" rotWithShape="0">
              <a:srgbClr val="000000"/>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p:nvPr/>
        </p:nvSpPr>
        <p:spPr>
          <a:xfrm>
            <a:off x="3958431" y="3718705"/>
            <a:ext cx="1510588" cy="2546473"/>
          </a:xfrm>
          <a:prstGeom prst="rect">
            <a:avLst/>
          </a:prstGeom>
          <a:solidFill>
            <a:schemeClr val="accent1">
              <a:alpha val="36000"/>
            </a:schemeClr>
          </a:solidFill>
          <a:effectLst>
            <a:outerShdw blurRad="50800" dist="25400" algn="bl" rotWithShape="0">
              <a:srgbClr val="000000">
                <a:alpha val="60000"/>
              </a:srgbClr>
            </a:outerShdw>
            <a:softEdge rad="114300"/>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TextBox 15"/>
          <p:cNvSpPr txBox="1"/>
          <p:nvPr/>
        </p:nvSpPr>
        <p:spPr>
          <a:xfrm>
            <a:off x="7070356" y="929676"/>
            <a:ext cx="1489444" cy="369332"/>
          </a:xfrm>
          <a:prstGeom prst="rect">
            <a:avLst/>
          </a:prstGeom>
          <a:solidFill>
            <a:schemeClr val="bg2">
              <a:lumMod val="75000"/>
              <a:alpha val="61000"/>
            </a:schemeClr>
          </a:solidFill>
          <a:ln w="28575" cmpd="sng">
            <a:noFill/>
          </a:ln>
          <a:effectLst>
            <a:softEdge rad="101600"/>
          </a:effectLst>
        </p:spPr>
        <p:txBody>
          <a:bodyPr>
            <a:spAutoFit/>
          </a:bodyPr>
          <a:lstStyle/>
          <a:p>
            <a:pPr fontAlgn="auto">
              <a:spcBef>
                <a:spcPts val="0"/>
              </a:spcBef>
              <a:spcAft>
                <a:spcPts val="0"/>
              </a:spcAft>
              <a:defRPr/>
            </a:pPr>
            <a:r>
              <a:rPr lang="en-US" dirty="0">
                <a:latin typeface="+mn-lt"/>
                <a:ea typeface="+mn-ea"/>
                <a:cs typeface="+mn-cs"/>
              </a:rPr>
              <a:t>MORB source</a:t>
            </a:r>
          </a:p>
        </p:txBody>
      </p:sp>
      <p:sp>
        <p:nvSpPr>
          <p:cNvPr id="18" name="Rectangle 17"/>
          <p:cNvSpPr/>
          <p:nvPr/>
        </p:nvSpPr>
        <p:spPr>
          <a:xfrm>
            <a:off x="3194754" y="1033463"/>
            <a:ext cx="763677" cy="415053"/>
          </a:xfrm>
          <a:prstGeom prst="rect">
            <a:avLst/>
          </a:prstGeom>
          <a:solidFill>
            <a:schemeClr val="accent1">
              <a:alpha val="37000"/>
            </a:schemeClr>
          </a:solidFill>
          <a:ln>
            <a:noFill/>
          </a:ln>
          <a:effectLst>
            <a:outerShdw blurRad="50800" dist="25400" algn="bl" rotWithShape="0">
              <a:srgbClr val="000000">
                <a:alpha val="60000"/>
              </a:srgbClr>
            </a:outerShdw>
            <a:softEdge rad="76200"/>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8915400" cy="4572000"/>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08899" name="AutoShape 3"/>
          <p:cNvSpPr>
            <a:spLocks noChangeArrowheads="1"/>
          </p:cNvSpPr>
          <p:nvPr/>
        </p:nvSpPr>
        <p:spPr bwMode="auto">
          <a:xfrm>
            <a:off x="3352800" y="685800"/>
            <a:ext cx="304800" cy="457200"/>
          </a:xfrm>
          <a:prstGeom prst="downArrow">
            <a:avLst>
              <a:gd name="adj1" fmla="val 50000"/>
              <a:gd name="adj2" fmla="val 37500"/>
            </a:avLst>
          </a:prstGeom>
          <a:noFill/>
          <a:ln w="28575">
            <a:solidFill>
              <a:srgbClr val="3333FF"/>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txBody>
          <a:bodyPr wrap="none" anchor="ctr"/>
          <a:lstStyle/>
          <a:p>
            <a:pPr fontAlgn="auto">
              <a:spcBef>
                <a:spcPts val="0"/>
              </a:spcBef>
              <a:spcAft>
                <a:spcPts val="0"/>
              </a:spcAft>
              <a:defRPr/>
            </a:pPr>
            <a:endParaRPr lang="en-US" dirty="0">
              <a:latin typeface="+mn-lt"/>
              <a:ea typeface="+mn-ea"/>
              <a:cs typeface="+mn-cs"/>
            </a:endParaRPr>
          </a:p>
        </p:txBody>
      </p:sp>
      <p:cxnSp>
        <p:nvCxnSpPr>
          <p:cNvPr id="3" name="Straight Connector 2"/>
          <p:cNvCxnSpPr/>
          <p:nvPr/>
        </p:nvCxnSpPr>
        <p:spPr bwMode="auto">
          <a:xfrm>
            <a:off x="228600" y="3048000"/>
            <a:ext cx="7620000" cy="0"/>
          </a:xfrm>
          <a:prstGeom prst="line">
            <a:avLst/>
          </a:prstGeom>
          <a:solidFill>
            <a:schemeClr val="accent1"/>
          </a:solidFill>
          <a:ln w="7620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 name="Straight Connector 4"/>
          <p:cNvCxnSpPr/>
          <p:nvPr/>
        </p:nvCxnSpPr>
        <p:spPr bwMode="auto">
          <a:xfrm>
            <a:off x="228600" y="3810000"/>
            <a:ext cx="7620000" cy="0"/>
          </a:xfrm>
          <a:prstGeom prst="line">
            <a:avLst/>
          </a:prstGeom>
          <a:solidFill>
            <a:schemeClr val="accent1"/>
          </a:solidFill>
          <a:ln w="28575" cap="flat" cmpd="sng" algn="ctr">
            <a:solidFill>
              <a:srgbClr val="FFFF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Connector 10"/>
          <p:cNvCxnSpPr/>
          <p:nvPr/>
        </p:nvCxnSpPr>
        <p:spPr bwMode="auto">
          <a:xfrm>
            <a:off x="228600" y="4724400"/>
            <a:ext cx="7620000" cy="0"/>
          </a:xfrm>
          <a:prstGeom prst="line">
            <a:avLst/>
          </a:prstGeom>
          <a:solidFill>
            <a:schemeClr val="accent1"/>
          </a:solidFill>
          <a:ln w="28575" cap="flat" cmpd="sng" algn="ctr">
            <a:solidFill>
              <a:srgbClr val="FFFF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1510" name="Left Arrow 5"/>
          <p:cNvSpPr>
            <a:spLocks noChangeArrowheads="1"/>
          </p:cNvSpPr>
          <p:nvPr/>
        </p:nvSpPr>
        <p:spPr bwMode="auto">
          <a:xfrm>
            <a:off x="4114800" y="2133600"/>
            <a:ext cx="685800" cy="228600"/>
          </a:xfrm>
          <a:prstGeom prst="leftArrow">
            <a:avLst>
              <a:gd name="adj1" fmla="val 50000"/>
              <a:gd name="adj2" fmla="val 50000"/>
            </a:avLst>
          </a:prstGeom>
          <a:pattFill prst="ltHorz">
            <a:fgClr>
              <a:schemeClr val="accent1"/>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US" sz="2400">
              <a:solidFill>
                <a:srgbClr val="000000"/>
              </a:solidFill>
              <a:latin typeface="Arial" charset="0"/>
            </a:endParaRPr>
          </a:p>
        </p:txBody>
      </p:sp>
      <p:sp>
        <p:nvSpPr>
          <p:cNvPr id="21511" name="Left Arrow 12"/>
          <p:cNvSpPr>
            <a:spLocks noChangeArrowheads="1"/>
          </p:cNvSpPr>
          <p:nvPr/>
        </p:nvSpPr>
        <p:spPr bwMode="auto">
          <a:xfrm>
            <a:off x="4267200" y="2362200"/>
            <a:ext cx="533400" cy="228600"/>
          </a:xfrm>
          <a:prstGeom prst="leftArrow">
            <a:avLst>
              <a:gd name="adj1" fmla="val 50000"/>
              <a:gd name="adj2" fmla="val 50005"/>
            </a:avLst>
          </a:prstGeom>
          <a:pattFill prst="ltHorz">
            <a:fgClr>
              <a:schemeClr val="accent1"/>
            </a:fgClr>
            <a:bgClr>
              <a:srgbClr val="FFFFFF"/>
            </a:bgClr>
          </a:patt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
        <p:nvSpPr>
          <p:cNvPr id="21512" name="Left Arrow 13"/>
          <p:cNvSpPr>
            <a:spLocks noChangeArrowheads="1"/>
          </p:cNvSpPr>
          <p:nvPr/>
        </p:nvSpPr>
        <p:spPr bwMode="auto">
          <a:xfrm>
            <a:off x="4343400" y="2590800"/>
            <a:ext cx="457200" cy="228600"/>
          </a:xfrm>
          <a:prstGeom prst="leftArrow">
            <a:avLst>
              <a:gd name="adj1" fmla="val 50000"/>
              <a:gd name="adj2" fmla="val 50000"/>
            </a:avLst>
          </a:prstGeom>
          <a:pattFill prst="ltHorz">
            <a:fgClr>
              <a:schemeClr val="accent1"/>
            </a:fgClr>
            <a:bgClr>
              <a:srgbClr val="FFFFFF"/>
            </a:bgClr>
          </a:patt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
        <p:nvSpPr>
          <p:cNvPr id="21513" name="Left Arrow 14"/>
          <p:cNvSpPr>
            <a:spLocks noChangeArrowheads="1"/>
          </p:cNvSpPr>
          <p:nvPr/>
        </p:nvSpPr>
        <p:spPr bwMode="auto">
          <a:xfrm>
            <a:off x="4495800" y="2819400"/>
            <a:ext cx="304800" cy="228600"/>
          </a:xfrm>
          <a:prstGeom prst="leftArrow">
            <a:avLst>
              <a:gd name="adj1" fmla="val 50000"/>
              <a:gd name="adj2" fmla="val 50000"/>
            </a:avLst>
          </a:prstGeom>
          <a:pattFill prst="ltHorz">
            <a:fgClr>
              <a:schemeClr val="accent1"/>
            </a:fgClr>
            <a:bgClr>
              <a:srgbClr val="FFFFFF"/>
            </a:bgClr>
          </a:patt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
        <p:nvSpPr>
          <p:cNvPr id="21514" name="Up Arrow 6"/>
          <p:cNvSpPr>
            <a:spLocks noChangeArrowheads="1"/>
          </p:cNvSpPr>
          <p:nvPr/>
        </p:nvSpPr>
        <p:spPr bwMode="auto">
          <a:xfrm>
            <a:off x="3429000" y="1905000"/>
            <a:ext cx="304800" cy="838200"/>
          </a:xfrm>
          <a:prstGeom prst="upArrow">
            <a:avLst>
              <a:gd name="adj1" fmla="val 50000"/>
              <a:gd name="adj2" fmla="val 49997"/>
            </a:avLst>
          </a:prstGeom>
          <a:gradFill rotWithShape="1">
            <a:gsLst>
              <a:gs pos="0">
                <a:srgbClr val="FF3300"/>
              </a:gs>
              <a:gs pos="63000">
                <a:srgbClr val="FFFF00"/>
              </a:gs>
              <a:gs pos="100000">
                <a:srgbClr val="FFFFFF"/>
              </a:gs>
            </a:gsLst>
            <a:lin ang="4380000"/>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US" sz="2400">
              <a:solidFill>
                <a:srgbClr val="000000"/>
              </a:solidFill>
              <a:latin typeface="Arial" charset="0"/>
            </a:endParaRPr>
          </a:p>
        </p:txBody>
      </p:sp>
      <p:sp>
        <p:nvSpPr>
          <p:cNvPr id="21515" name="TextBox 9"/>
          <p:cNvSpPr txBox="1">
            <a:spLocks noChangeArrowheads="1"/>
          </p:cNvSpPr>
          <p:nvPr/>
        </p:nvSpPr>
        <p:spPr bwMode="auto">
          <a:xfrm>
            <a:off x="533400" y="3276600"/>
            <a:ext cx="7315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a:t>cold    warm                        cool      cold</a:t>
            </a:r>
          </a:p>
        </p:txBody>
      </p:sp>
      <p:sp>
        <p:nvSpPr>
          <p:cNvPr id="12" name="Bent-Up Arrow 11"/>
          <p:cNvSpPr/>
          <p:nvPr/>
        </p:nvSpPr>
        <p:spPr bwMode="auto">
          <a:xfrm flipH="1">
            <a:off x="6324600" y="3581400"/>
            <a:ext cx="609600" cy="762000"/>
          </a:xfrm>
          <a:prstGeom prst="bentUpArrow">
            <a:avLst/>
          </a:prstGeom>
          <a:solidFill>
            <a:srgbClr val="008000"/>
          </a:solidFill>
          <a:ln w="9525" cap="flat" cmpd="sng" algn="ctr">
            <a:solidFill>
              <a:schemeClr val="tx1"/>
            </a:solidFill>
            <a:prstDash val="solid"/>
            <a:round/>
            <a:headEnd type="none" w="med" len="med"/>
            <a:tailEnd type="none" w="med" len="med"/>
          </a:ln>
          <a:effectLst/>
        </p:spPr>
        <p:txBody>
          <a:bodyPr/>
          <a:lstStyle/>
          <a:p>
            <a:pPr defTabSz="914400" eaLnBrk="0" fontAlgn="auto" hangingPunct="0">
              <a:spcBef>
                <a:spcPts val="0"/>
              </a:spcBef>
              <a:spcAft>
                <a:spcPts val="0"/>
              </a:spcAft>
              <a:defRPr/>
            </a:pPr>
            <a:endParaRPr lang="en-US" sz="2400" dirty="0">
              <a:solidFill>
                <a:srgbClr val="000000"/>
              </a:solidFill>
              <a:latin typeface="Arial" charset="0"/>
              <a:ea typeface="+mn-ea"/>
              <a:cs typeface="+mn-cs"/>
            </a:endParaRPr>
          </a:p>
        </p:txBody>
      </p:sp>
      <p:sp>
        <p:nvSpPr>
          <p:cNvPr id="21" name="Bent-Up Arrow 20"/>
          <p:cNvSpPr/>
          <p:nvPr/>
        </p:nvSpPr>
        <p:spPr bwMode="auto">
          <a:xfrm>
            <a:off x="2971800" y="3657600"/>
            <a:ext cx="762000" cy="685800"/>
          </a:xfrm>
          <a:prstGeom prst="bentUpArrow">
            <a:avLst/>
          </a:prstGeom>
          <a:solidFill>
            <a:srgbClr val="008000"/>
          </a:solidFill>
          <a:ln w="9525" cap="flat" cmpd="sng" algn="ctr">
            <a:solidFill>
              <a:schemeClr val="tx1"/>
            </a:solidFill>
            <a:prstDash val="solid"/>
            <a:round/>
            <a:headEnd type="none" w="med" len="med"/>
            <a:tailEnd type="none" w="med" len="med"/>
          </a:ln>
          <a:effectLst/>
        </p:spPr>
        <p:txBody>
          <a:bodyPr/>
          <a:lstStyle/>
          <a:p>
            <a:pPr defTabSz="914400" eaLnBrk="0" fontAlgn="auto" hangingPunct="0">
              <a:spcBef>
                <a:spcPts val="0"/>
              </a:spcBef>
              <a:spcAft>
                <a:spcPts val="0"/>
              </a:spcAft>
              <a:defRPr/>
            </a:pPr>
            <a:endParaRPr lang="en-US" sz="2400" dirty="0">
              <a:solidFill>
                <a:srgbClr val="000000"/>
              </a:solidFill>
              <a:latin typeface="Arial" charset="0"/>
              <a:ea typeface="+mn-ea"/>
              <a:cs typeface="+mn-cs"/>
            </a:endParaRPr>
          </a:p>
        </p:txBody>
      </p:sp>
      <p:sp>
        <p:nvSpPr>
          <p:cNvPr id="21518" name="Up Arrow 15"/>
          <p:cNvSpPr>
            <a:spLocks noChangeArrowheads="1"/>
          </p:cNvSpPr>
          <p:nvPr/>
        </p:nvSpPr>
        <p:spPr bwMode="auto">
          <a:xfrm>
            <a:off x="5638800" y="1828800"/>
            <a:ext cx="533400" cy="1600200"/>
          </a:xfrm>
          <a:prstGeom prst="upArrow">
            <a:avLst>
              <a:gd name="adj1" fmla="val 50000"/>
              <a:gd name="adj2" fmla="val 50000"/>
            </a:avLst>
          </a:prstGeom>
          <a:gradFill rotWithShape="1">
            <a:gsLst>
              <a:gs pos="0">
                <a:srgbClr val="660066"/>
              </a:gs>
              <a:gs pos="24001">
                <a:srgbClr val="660066"/>
              </a:gs>
              <a:gs pos="48000">
                <a:srgbClr val="FFFF00"/>
              </a:gs>
              <a:gs pos="67000">
                <a:srgbClr val="FFFFFF"/>
              </a:gs>
              <a:gs pos="100000">
                <a:srgbClr val="008000"/>
              </a:gs>
            </a:gsLst>
            <a:lin ang="4740000"/>
          </a:gradFill>
          <a:ln>
            <a:noFill/>
          </a:ln>
          <a:extLst>
            <a:ext uri="{91240B29-F687-4f45-9708-019B960494DF}">
              <a14:hiddenLine xmlns:a14="http://schemas.microsoft.com/office/drawing/2010/main" w="57150">
                <a:solidFill>
                  <a:srgbClr val="000000"/>
                </a:solidFill>
                <a:round/>
                <a:headEnd/>
                <a:tailEnd/>
              </a14:hiddenLine>
            </a:ext>
          </a:extLst>
        </p:spPr>
        <p:txBody>
          <a:bodyPr/>
          <a:lstStyle/>
          <a:p>
            <a:pPr defTabSz="914400" eaLnBrk="0" hangingPunct="0"/>
            <a:endParaRPr lang="en-US" sz="2400">
              <a:solidFill>
                <a:srgbClr val="000000"/>
              </a:solidFill>
              <a:latin typeface="Arial" charset="0"/>
            </a:endParaRPr>
          </a:p>
        </p:txBody>
      </p:sp>
      <p:sp>
        <p:nvSpPr>
          <p:cNvPr id="21519" name="Right Arrow 16"/>
          <p:cNvSpPr>
            <a:spLocks noChangeArrowheads="1"/>
          </p:cNvSpPr>
          <p:nvPr/>
        </p:nvSpPr>
        <p:spPr bwMode="auto">
          <a:xfrm>
            <a:off x="1828800" y="4114800"/>
            <a:ext cx="685800" cy="381000"/>
          </a:xfrm>
          <a:prstGeom prst="rightArrow">
            <a:avLst>
              <a:gd name="adj1" fmla="val 50000"/>
              <a:gd name="adj2" fmla="val 5000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US" sz="2400">
              <a:solidFill>
                <a:srgbClr val="000000"/>
              </a:solidFill>
              <a:latin typeface="Arial" charset="0"/>
            </a:endParaRPr>
          </a:p>
        </p:txBody>
      </p:sp>
      <p:sp>
        <p:nvSpPr>
          <p:cNvPr id="21520" name="Left-Right Arrow 17"/>
          <p:cNvSpPr>
            <a:spLocks noChangeArrowheads="1"/>
          </p:cNvSpPr>
          <p:nvPr/>
        </p:nvSpPr>
        <p:spPr bwMode="auto">
          <a:xfrm>
            <a:off x="7162800" y="4038600"/>
            <a:ext cx="533400" cy="381000"/>
          </a:xfrm>
          <a:prstGeom prst="leftRightArrow">
            <a:avLst>
              <a:gd name="adj1" fmla="val 50000"/>
              <a:gd name="adj2" fmla="val 49998"/>
            </a:avLst>
          </a:prstGeom>
          <a:solidFill>
            <a:srgbClr val="0000FF"/>
          </a:solid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88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Arc 3"/>
          <p:cNvSpPr>
            <a:spLocks/>
          </p:cNvSpPr>
          <p:nvPr/>
        </p:nvSpPr>
        <p:spPr bwMode="auto">
          <a:xfrm flipV="1">
            <a:off x="685800" y="3352800"/>
            <a:ext cx="6781800" cy="1600200"/>
          </a:xfrm>
          <a:custGeom>
            <a:avLst/>
            <a:gdLst>
              <a:gd name="T0" fmla="*/ 0 w 21472"/>
              <a:gd name="T1" fmla="*/ 2147483647 h 21600"/>
              <a:gd name="T2" fmla="*/ 2147483647 w 21472"/>
              <a:gd name="T3" fmla="*/ 2147483647 h 21600"/>
              <a:gd name="T4" fmla="*/ 0 w 21472"/>
              <a:gd name="T5" fmla="*/ 2147483647 h 21600"/>
              <a:gd name="T6" fmla="*/ 0 60000 65536"/>
              <a:gd name="T7" fmla="*/ 0 60000 65536"/>
              <a:gd name="T8" fmla="*/ 0 60000 65536"/>
            </a:gdLst>
            <a:ahLst/>
            <a:cxnLst>
              <a:cxn ang="T6">
                <a:pos x="T0" y="T1"/>
              </a:cxn>
              <a:cxn ang="T7">
                <a:pos x="T2" y="T3"/>
              </a:cxn>
              <a:cxn ang="T8">
                <a:pos x="T4" y="T5"/>
              </a:cxn>
            </a:cxnLst>
            <a:rect l="0" t="0" r="r" b="b"/>
            <a:pathLst>
              <a:path w="21472" h="21600" fill="none" extrusionOk="0">
                <a:moveTo>
                  <a:pt x="0" y="-1"/>
                </a:moveTo>
                <a:cubicBezTo>
                  <a:pt x="11021" y="-1"/>
                  <a:pt x="20275" y="8297"/>
                  <a:pt x="21472" y="19253"/>
                </a:cubicBezTo>
              </a:path>
              <a:path w="21472" h="21600" stroke="0" extrusionOk="0">
                <a:moveTo>
                  <a:pt x="0" y="-1"/>
                </a:moveTo>
                <a:cubicBezTo>
                  <a:pt x="11021" y="-1"/>
                  <a:pt x="20275" y="8297"/>
                  <a:pt x="21472" y="19253"/>
                </a:cubicBezTo>
                <a:lnTo>
                  <a:pt x="0" y="21600"/>
                </a:lnTo>
                <a:lnTo>
                  <a:pt x="0" y="-1"/>
                </a:lnTo>
                <a:close/>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3554" name="Arc 4"/>
          <p:cNvSpPr>
            <a:spLocks/>
          </p:cNvSpPr>
          <p:nvPr/>
        </p:nvSpPr>
        <p:spPr bwMode="auto">
          <a:xfrm flipV="1">
            <a:off x="533400" y="3581400"/>
            <a:ext cx="7010400" cy="2362200"/>
          </a:xfrm>
          <a:custGeom>
            <a:avLst/>
            <a:gdLst>
              <a:gd name="T0" fmla="*/ 0 w 21472"/>
              <a:gd name="T1" fmla="*/ 2147483647 h 21600"/>
              <a:gd name="T2" fmla="*/ 2147483647 w 21472"/>
              <a:gd name="T3" fmla="*/ 2147483647 h 21600"/>
              <a:gd name="T4" fmla="*/ 0 w 21472"/>
              <a:gd name="T5" fmla="*/ 2147483647 h 21600"/>
              <a:gd name="T6" fmla="*/ 0 60000 65536"/>
              <a:gd name="T7" fmla="*/ 0 60000 65536"/>
              <a:gd name="T8" fmla="*/ 0 60000 65536"/>
            </a:gdLst>
            <a:ahLst/>
            <a:cxnLst>
              <a:cxn ang="T6">
                <a:pos x="T0" y="T1"/>
              </a:cxn>
              <a:cxn ang="T7">
                <a:pos x="T2" y="T3"/>
              </a:cxn>
              <a:cxn ang="T8">
                <a:pos x="T4" y="T5"/>
              </a:cxn>
            </a:cxnLst>
            <a:rect l="0" t="0" r="r" b="b"/>
            <a:pathLst>
              <a:path w="21472" h="21600" fill="none" extrusionOk="0">
                <a:moveTo>
                  <a:pt x="0" y="-1"/>
                </a:moveTo>
                <a:cubicBezTo>
                  <a:pt x="11021" y="-1"/>
                  <a:pt x="20275" y="8297"/>
                  <a:pt x="21472" y="19253"/>
                </a:cubicBezTo>
              </a:path>
              <a:path w="21472" h="21600" stroke="0" extrusionOk="0">
                <a:moveTo>
                  <a:pt x="0" y="-1"/>
                </a:moveTo>
                <a:cubicBezTo>
                  <a:pt x="11021" y="-1"/>
                  <a:pt x="20275" y="8297"/>
                  <a:pt x="21472" y="19253"/>
                </a:cubicBezTo>
                <a:lnTo>
                  <a:pt x="0" y="21600"/>
                </a:lnTo>
                <a:lnTo>
                  <a:pt x="0" y="-1"/>
                </a:lnTo>
                <a:close/>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3555" name="Rectangle 5"/>
          <p:cNvSpPr>
            <a:spLocks noChangeArrowheads="1"/>
          </p:cNvSpPr>
          <p:nvPr/>
        </p:nvSpPr>
        <p:spPr bwMode="auto">
          <a:xfrm>
            <a:off x="533400" y="3505200"/>
            <a:ext cx="7086600" cy="2438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3556" name="Text Box 6"/>
          <p:cNvSpPr txBox="1">
            <a:spLocks noChangeArrowheads="1"/>
          </p:cNvSpPr>
          <p:nvPr/>
        </p:nvSpPr>
        <p:spPr bwMode="auto">
          <a:xfrm>
            <a:off x="2667000" y="4343400"/>
            <a:ext cx="1066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latin typeface="Arial" charset="0"/>
              </a:rPr>
              <a:t>Lid</a:t>
            </a:r>
          </a:p>
        </p:txBody>
      </p:sp>
      <p:sp>
        <p:nvSpPr>
          <p:cNvPr id="23557" name="Text Box 7"/>
          <p:cNvSpPr txBox="1">
            <a:spLocks noChangeArrowheads="1"/>
          </p:cNvSpPr>
          <p:nvPr/>
        </p:nvSpPr>
        <p:spPr bwMode="auto">
          <a:xfrm>
            <a:off x="1524000" y="5257800"/>
            <a:ext cx="762000" cy="396875"/>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000">
                <a:latin typeface="Arial" charset="0"/>
              </a:rPr>
              <a:t>LVL</a:t>
            </a:r>
            <a:endParaRPr lang="en-US">
              <a:latin typeface="Arial" charset="0"/>
            </a:endParaRPr>
          </a:p>
        </p:txBody>
      </p:sp>
      <p:sp>
        <p:nvSpPr>
          <p:cNvPr id="23558" name="Text Box 8"/>
          <p:cNvSpPr txBox="1">
            <a:spLocks noChangeArrowheads="1"/>
          </p:cNvSpPr>
          <p:nvPr/>
        </p:nvSpPr>
        <p:spPr bwMode="auto">
          <a:xfrm>
            <a:off x="533400" y="4495800"/>
            <a:ext cx="381000" cy="51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800">
                <a:latin typeface="American Typewriter" charset="0"/>
              </a:rPr>
              <a:t>G</a:t>
            </a:r>
          </a:p>
        </p:txBody>
      </p:sp>
      <p:sp>
        <p:nvSpPr>
          <p:cNvPr id="23559" name="Rectangle 10"/>
          <p:cNvSpPr>
            <a:spLocks noChangeArrowheads="1"/>
          </p:cNvSpPr>
          <p:nvPr/>
        </p:nvSpPr>
        <p:spPr bwMode="auto">
          <a:xfrm>
            <a:off x="6477000" y="5562600"/>
            <a:ext cx="3810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r>
              <a:rPr lang="en-US">
                <a:latin typeface="American Typewriter" charset="0"/>
              </a:rPr>
              <a:t>LL</a:t>
            </a:r>
            <a:endParaRPr lang="en-US"/>
          </a:p>
        </p:txBody>
      </p:sp>
      <p:sp>
        <p:nvSpPr>
          <p:cNvPr id="23560" name="AutoShape 12"/>
          <p:cNvSpPr>
            <a:spLocks noChangeArrowheads="1"/>
          </p:cNvSpPr>
          <p:nvPr/>
        </p:nvSpPr>
        <p:spPr bwMode="auto">
          <a:xfrm>
            <a:off x="4267200" y="5715000"/>
            <a:ext cx="381000" cy="228600"/>
          </a:xfrm>
          <a:prstGeom prst="rightArrow">
            <a:avLst>
              <a:gd name="adj1" fmla="val 50000"/>
              <a:gd name="adj2" fmla="val 41667"/>
            </a:avLst>
          </a:prstGeom>
          <a:solidFill>
            <a:schemeClr val="accent1"/>
          </a:solidFill>
          <a:ln w="19050">
            <a:solidFill>
              <a:schemeClr val="tx1"/>
            </a:solidFill>
            <a:miter lim="800000"/>
            <a:headEnd/>
            <a:tailEnd/>
          </a:ln>
        </p:spPr>
        <p:txBody>
          <a:bodyPr wrap="none" anchor="ctr"/>
          <a:lstStyle/>
          <a:p>
            <a:endParaRPr lang="en-US"/>
          </a:p>
        </p:txBody>
      </p:sp>
      <p:sp>
        <p:nvSpPr>
          <p:cNvPr id="23561" name="AutoShape 13"/>
          <p:cNvSpPr>
            <a:spLocks noChangeArrowheads="1"/>
          </p:cNvSpPr>
          <p:nvPr/>
        </p:nvSpPr>
        <p:spPr bwMode="auto">
          <a:xfrm>
            <a:off x="5029200" y="5638800"/>
            <a:ext cx="381000" cy="228600"/>
          </a:xfrm>
          <a:prstGeom prst="rightArrow">
            <a:avLst>
              <a:gd name="adj1" fmla="val 50000"/>
              <a:gd name="adj2" fmla="val 41667"/>
            </a:avLst>
          </a:prstGeom>
          <a:solidFill>
            <a:schemeClr val="accent1"/>
          </a:solidFill>
          <a:ln w="19050">
            <a:solidFill>
              <a:schemeClr val="tx1"/>
            </a:solidFill>
            <a:miter lim="800000"/>
            <a:headEnd/>
            <a:tailEnd/>
          </a:ln>
        </p:spPr>
        <p:txBody>
          <a:bodyPr wrap="none" anchor="ctr"/>
          <a:lstStyle/>
          <a:p>
            <a:endParaRPr lang="en-US"/>
          </a:p>
        </p:txBody>
      </p:sp>
      <p:sp>
        <p:nvSpPr>
          <p:cNvPr id="23562" name="AutoShape 14"/>
          <p:cNvSpPr>
            <a:spLocks noChangeArrowheads="1"/>
          </p:cNvSpPr>
          <p:nvPr/>
        </p:nvSpPr>
        <p:spPr bwMode="auto">
          <a:xfrm rot="-1261038">
            <a:off x="5867400" y="5410200"/>
            <a:ext cx="381000" cy="228600"/>
          </a:xfrm>
          <a:prstGeom prst="rightArrow">
            <a:avLst>
              <a:gd name="adj1" fmla="val 50000"/>
              <a:gd name="adj2" fmla="val 41667"/>
            </a:avLst>
          </a:prstGeom>
          <a:solidFill>
            <a:schemeClr val="accent1"/>
          </a:solidFill>
          <a:ln w="19050">
            <a:solidFill>
              <a:schemeClr val="tx1"/>
            </a:solidFill>
            <a:miter lim="800000"/>
            <a:headEnd/>
            <a:tailEnd/>
          </a:ln>
        </p:spPr>
        <p:txBody>
          <a:bodyPr wrap="none" anchor="ctr"/>
          <a:lstStyle/>
          <a:p>
            <a:endParaRPr lang="en-US"/>
          </a:p>
        </p:txBody>
      </p:sp>
      <p:sp>
        <p:nvSpPr>
          <p:cNvPr id="23563" name="AutoShape 15"/>
          <p:cNvSpPr>
            <a:spLocks noChangeArrowheads="1"/>
          </p:cNvSpPr>
          <p:nvPr/>
        </p:nvSpPr>
        <p:spPr bwMode="auto">
          <a:xfrm rot="-1329981">
            <a:off x="6629400" y="5029200"/>
            <a:ext cx="381000" cy="228600"/>
          </a:xfrm>
          <a:prstGeom prst="rightArrow">
            <a:avLst>
              <a:gd name="adj1" fmla="val 50000"/>
              <a:gd name="adj2" fmla="val 41667"/>
            </a:avLst>
          </a:prstGeom>
          <a:solidFill>
            <a:schemeClr val="accent1"/>
          </a:solidFill>
          <a:ln w="19050">
            <a:solidFill>
              <a:schemeClr val="tx1"/>
            </a:solidFill>
            <a:miter lim="800000"/>
            <a:headEnd/>
            <a:tailEnd/>
          </a:ln>
        </p:spPr>
        <p:txBody>
          <a:bodyPr wrap="none" anchor="ctr"/>
          <a:lstStyle/>
          <a:p>
            <a:endParaRPr lang="en-US"/>
          </a:p>
        </p:txBody>
      </p:sp>
      <p:sp>
        <p:nvSpPr>
          <p:cNvPr id="23564" name="AutoShape 16"/>
          <p:cNvSpPr>
            <a:spLocks noChangeArrowheads="1"/>
          </p:cNvSpPr>
          <p:nvPr/>
        </p:nvSpPr>
        <p:spPr bwMode="auto">
          <a:xfrm rot="-2891606">
            <a:off x="7162800" y="4495800"/>
            <a:ext cx="381000" cy="228600"/>
          </a:xfrm>
          <a:prstGeom prst="rightArrow">
            <a:avLst>
              <a:gd name="adj1" fmla="val 50000"/>
              <a:gd name="adj2" fmla="val 41667"/>
            </a:avLst>
          </a:prstGeom>
          <a:solidFill>
            <a:schemeClr val="accent1"/>
          </a:solidFill>
          <a:ln w="19050">
            <a:solidFill>
              <a:schemeClr val="tx1"/>
            </a:solidFill>
            <a:miter lim="800000"/>
            <a:headEnd/>
            <a:tailEnd/>
          </a:ln>
        </p:spPr>
        <p:txBody>
          <a:bodyPr wrap="none" anchor="ctr"/>
          <a:lstStyle/>
          <a:p>
            <a:endParaRPr lang="en-US"/>
          </a:p>
        </p:txBody>
      </p:sp>
      <p:sp>
        <p:nvSpPr>
          <p:cNvPr id="23565" name="AutoShape 17"/>
          <p:cNvSpPr>
            <a:spLocks noChangeArrowheads="1"/>
          </p:cNvSpPr>
          <p:nvPr/>
        </p:nvSpPr>
        <p:spPr bwMode="auto">
          <a:xfrm>
            <a:off x="6934200" y="2590800"/>
            <a:ext cx="1371600" cy="3657600"/>
          </a:xfrm>
          <a:prstGeom prst="upArrow">
            <a:avLst>
              <a:gd name="adj1" fmla="val 50000"/>
              <a:gd name="adj2" fmla="val 66667"/>
            </a:avLst>
          </a:prstGeom>
          <a:solidFill>
            <a:schemeClr val="accent1"/>
          </a:solidFill>
          <a:ln w="19050">
            <a:solidFill>
              <a:schemeClr val="tx1"/>
            </a:solidFill>
            <a:miter lim="800000"/>
            <a:headEnd/>
            <a:tailEnd/>
          </a:ln>
        </p:spPr>
        <p:txBody>
          <a:bodyPr wrap="none" anchor="ctr"/>
          <a:lstStyle/>
          <a:p>
            <a:endParaRPr lang="en-US"/>
          </a:p>
        </p:txBody>
      </p:sp>
      <p:sp>
        <p:nvSpPr>
          <p:cNvPr id="23566" name="Text Box 18"/>
          <p:cNvSpPr txBox="1">
            <a:spLocks noChangeArrowheads="1"/>
          </p:cNvSpPr>
          <p:nvPr/>
        </p:nvSpPr>
        <p:spPr bwMode="auto">
          <a:xfrm>
            <a:off x="7315200" y="5562600"/>
            <a:ext cx="685800"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600">
                <a:latin typeface="Arial" charset="0"/>
              </a:rPr>
              <a:t>from  TZ</a:t>
            </a:r>
            <a:endParaRPr lang="en-US">
              <a:latin typeface="Arial" charset="0"/>
            </a:endParaRPr>
          </a:p>
        </p:txBody>
      </p:sp>
      <p:sp>
        <p:nvSpPr>
          <p:cNvPr id="23567" name="AutoShape 19"/>
          <p:cNvSpPr>
            <a:spLocks noChangeArrowheads="1"/>
          </p:cNvSpPr>
          <p:nvPr/>
        </p:nvSpPr>
        <p:spPr bwMode="auto">
          <a:xfrm>
            <a:off x="3124200" y="5867400"/>
            <a:ext cx="1219200" cy="762000"/>
          </a:xfrm>
          <a:prstGeom prst="upArrow">
            <a:avLst>
              <a:gd name="adj1" fmla="val 50000"/>
              <a:gd name="adj2" fmla="val 25000"/>
            </a:avLst>
          </a:prstGeom>
          <a:solidFill>
            <a:schemeClr val="accent1"/>
          </a:solidFill>
          <a:ln w="12700">
            <a:solidFill>
              <a:schemeClr val="tx1"/>
            </a:solidFill>
            <a:miter lim="800000"/>
            <a:headEnd/>
            <a:tailEnd/>
          </a:ln>
        </p:spPr>
        <p:txBody>
          <a:bodyPr wrap="none" anchor="ctr"/>
          <a:lstStyle/>
          <a:p>
            <a:endParaRPr lang="en-US"/>
          </a:p>
        </p:txBody>
      </p:sp>
      <p:sp>
        <p:nvSpPr>
          <p:cNvPr id="23568" name="Text Box 20"/>
          <p:cNvSpPr txBox="1">
            <a:spLocks noChangeArrowheads="1"/>
          </p:cNvSpPr>
          <p:nvPr/>
        </p:nvSpPr>
        <p:spPr bwMode="auto">
          <a:xfrm>
            <a:off x="3429000" y="6019800"/>
            <a:ext cx="685800"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600">
                <a:latin typeface="Arial" charset="0"/>
              </a:rPr>
              <a:t>from  TZ</a:t>
            </a:r>
            <a:endParaRPr lang="en-US">
              <a:latin typeface="Arial" charset="0"/>
            </a:endParaRPr>
          </a:p>
        </p:txBody>
      </p:sp>
      <p:sp>
        <p:nvSpPr>
          <p:cNvPr id="23569" name="Arc 21"/>
          <p:cNvSpPr>
            <a:spLocks/>
          </p:cNvSpPr>
          <p:nvPr/>
        </p:nvSpPr>
        <p:spPr bwMode="auto">
          <a:xfrm flipV="1">
            <a:off x="762000" y="3657600"/>
            <a:ext cx="6145213" cy="1371600"/>
          </a:xfrm>
          <a:custGeom>
            <a:avLst/>
            <a:gdLst>
              <a:gd name="T0" fmla="*/ 0 w 20490"/>
              <a:gd name="T1" fmla="*/ 1040578564 h 21600"/>
              <a:gd name="T2" fmla="*/ 2147483647 w 20490"/>
              <a:gd name="T3" fmla="*/ 2147483647 h 21600"/>
              <a:gd name="T4" fmla="*/ 0 w 20490"/>
              <a:gd name="T5" fmla="*/ 2147483647 h 21600"/>
              <a:gd name="T6" fmla="*/ 0 60000 65536"/>
              <a:gd name="T7" fmla="*/ 0 60000 65536"/>
              <a:gd name="T8" fmla="*/ 0 60000 65536"/>
            </a:gdLst>
            <a:ahLst/>
            <a:cxnLst>
              <a:cxn ang="T6">
                <a:pos x="T0" y="T1"/>
              </a:cxn>
              <a:cxn ang="T7">
                <a:pos x="T2" y="T3"/>
              </a:cxn>
              <a:cxn ang="T8">
                <a:pos x="T4" y="T5"/>
              </a:cxn>
            </a:cxnLst>
            <a:rect l="0" t="0" r="r" b="b"/>
            <a:pathLst>
              <a:path w="20490" h="21600" fill="none" extrusionOk="0">
                <a:moveTo>
                  <a:pt x="0" y="-1"/>
                </a:moveTo>
                <a:cubicBezTo>
                  <a:pt x="9295" y="-1"/>
                  <a:pt x="17549" y="5947"/>
                  <a:pt x="20490" y="14765"/>
                </a:cubicBezTo>
              </a:path>
              <a:path w="20490" h="21600" stroke="0" extrusionOk="0">
                <a:moveTo>
                  <a:pt x="0" y="-1"/>
                </a:moveTo>
                <a:cubicBezTo>
                  <a:pt x="9295" y="-1"/>
                  <a:pt x="17549" y="5947"/>
                  <a:pt x="20490" y="14765"/>
                </a:cubicBezTo>
                <a:lnTo>
                  <a:pt x="0" y="21600"/>
                </a:lnTo>
                <a:lnTo>
                  <a:pt x="0" y="-1"/>
                </a:lnTo>
                <a:close/>
              </a:path>
            </a:pathLst>
          </a:custGeom>
          <a:noFill/>
          <a:ln w="57150">
            <a:solidFill>
              <a:srgbClr val="FF3333"/>
            </a:solidFill>
            <a:prstDash val="dash"/>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3570" name="Arc 22"/>
          <p:cNvSpPr>
            <a:spLocks/>
          </p:cNvSpPr>
          <p:nvPr/>
        </p:nvSpPr>
        <p:spPr bwMode="auto">
          <a:xfrm flipV="1">
            <a:off x="685800" y="3886200"/>
            <a:ext cx="6400800" cy="1371600"/>
          </a:xfrm>
          <a:custGeom>
            <a:avLst/>
            <a:gdLst>
              <a:gd name="T0" fmla="*/ 0 w 21029"/>
              <a:gd name="T1" fmla="*/ 1040578564 h 21600"/>
              <a:gd name="T2" fmla="*/ 2147483647 w 21029"/>
              <a:gd name="T3" fmla="*/ 2147483647 h 21600"/>
              <a:gd name="T4" fmla="*/ 0 w 21029"/>
              <a:gd name="T5" fmla="*/ 2147483647 h 21600"/>
              <a:gd name="T6" fmla="*/ 0 60000 65536"/>
              <a:gd name="T7" fmla="*/ 0 60000 65536"/>
              <a:gd name="T8" fmla="*/ 0 60000 65536"/>
            </a:gdLst>
            <a:ahLst/>
            <a:cxnLst>
              <a:cxn ang="T6">
                <a:pos x="T0" y="T1"/>
              </a:cxn>
              <a:cxn ang="T7">
                <a:pos x="T2" y="T3"/>
              </a:cxn>
              <a:cxn ang="T8">
                <a:pos x="T4" y="T5"/>
              </a:cxn>
            </a:cxnLst>
            <a:rect l="0" t="0" r="r" b="b"/>
            <a:pathLst>
              <a:path w="21029" h="21600" fill="none" extrusionOk="0">
                <a:moveTo>
                  <a:pt x="0" y="-1"/>
                </a:moveTo>
                <a:cubicBezTo>
                  <a:pt x="10030" y="-1"/>
                  <a:pt x="18740" y="6904"/>
                  <a:pt x="21029" y="16669"/>
                </a:cubicBezTo>
              </a:path>
              <a:path w="21029" h="21600" stroke="0" extrusionOk="0">
                <a:moveTo>
                  <a:pt x="0" y="-1"/>
                </a:moveTo>
                <a:cubicBezTo>
                  <a:pt x="10030" y="-1"/>
                  <a:pt x="18740" y="6904"/>
                  <a:pt x="21029" y="16669"/>
                </a:cubicBezTo>
                <a:lnTo>
                  <a:pt x="0" y="21600"/>
                </a:lnTo>
                <a:lnTo>
                  <a:pt x="0" y="-1"/>
                </a:lnTo>
                <a:close/>
              </a:path>
            </a:pathLst>
          </a:custGeom>
          <a:noFill/>
          <a:ln w="57150">
            <a:solidFill>
              <a:srgbClr val="FF3333"/>
            </a:solidFill>
            <a:prstDash val="dash"/>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3571" name="Arc 23"/>
          <p:cNvSpPr>
            <a:spLocks/>
          </p:cNvSpPr>
          <p:nvPr/>
        </p:nvSpPr>
        <p:spPr bwMode="auto">
          <a:xfrm flipV="1">
            <a:off x="685800" y="4267200"/>
            <a:ext cx="5064125" cy="1371600"/>
          </a:xfrm>
          <a:custGeom>
            <a:avLst/>
            <a:gdLst>
              <a:gd name="T0" fmla="*/ 0 w 17256"/>
              <a:gd name="T1" fmla="*/ 1040578564 h 21600"/>
              <a:gd name="T2" fmla="*/ 2147483647 w 17256"/>
              <a:gd name="T3" fmla="*/ 2147483647 h 21600"/>
              <a:gd name="T4" fmla="*/ 0 w 17256"/>
              <a:gd name="T5" fmla="*/ 2147483647 h 21600"/>
              <a:gd name="T6" fmla="*/ 0 60000 65536"/>
              <a:gd name="T7" fmla="*/ 0 60000 65536"/>
              <a:gd name="T8" fmla="*/ 0 60000 65536"/>
            </a:gdLst>
            <a:ahLst/>
            <a:cxnLst>
              <a:cxn ang="T6">
                <a:pos x="T0" y="T1"/>
              </a:cxn>
              <a:cxn ang="T7">
                <a:pos x="T2" y="T3"/>
              </a:cxn>
              <a:cxn ang="T8">
                <a:pos x="T4" y="T5"/>
              </a:cxn>
            </a:cxnLst>
            <a:rect l="0" t="0" r="r" b="b"/>
            <a:pathLst>
              <a:path w="17256" h="21600" fill="none" extrusionOk="0">
                <a:moveTo>
                  <a:pt x="0" y="-1"/>
                </a:moveTo>
                <a:cubicBezTo>
                  <a:pt x="6784" y="-1"/>
                  <a:pt x="13175" y="3188"/>
                  <a:pt x="17256" y="8608"/>
                </a:cubicBezTo>
              </a:path>
              <a:path w="17256" h="21600" stroke="0" extrusionOk="0">
                <a:moveTo>
                  <a:pt x="0" y="-1"/>
                </a:moveTo>
                <a:cubicBezTo>
                  <a:pt x="6784" y="-1"/>
                  <a:pt x="13175" y="3188"/>
                  <a:pt x="17256" y="8608"/>
                </a:cubicBezTo>
                <a:lnTo>
                  <a:pt x="0" y="21600"/>
                </a:lnTo>
                <a:lnTo>
                  <a:pt x="0" y="-1"/>
                </a:lnTo>
                <a:close/>
              </a:path>
            </a:pathLst>
          </a:custGeom>
          <a:noFill/>
          <a:ln w="57150">
            <a:solidFill>
              <a:srgbClr val="FF3333"/>
            </a:solidFill>
            <a:prstDash val="dash"/>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3572" name="AutoShape 24"/>
          <p:cNvSpPr>
            <a:spLocks noChangeArrowheads="1"/>
          </p:cNvSpPr>
          <p:nvPr/>
        </p:nvSpPr>
        <p:spPr bwMode="auto">
          <a:xfrm>
            <a:off x="2362200" y="2819400"/>
            <a:ext cx="381000" cy="2590800"/>
          </a:xfrm>
          <a:prstGeom prst="upArrow">
            <a:avLst>
              <a:gd name="adj1" fmla="val 50000"/>
              <a:gd name="adj2" fmla="val 170000"/>
            </a:avLst>
          </a:prstGeom>
          <a:solidFill>
            <a:srgbClr val="FFCCCC"/>
          </a:solidFill>
          <a:ln w="12700">
            <a:solidFill>
              <a:schemeClr val="tx1"/>
            </a:solidFill>
            <a:miter lim="800000"/>
            <a:headEnd/>
            <a:tailEnd/>
          </a:ln>
        </p:spPr>
        <p:txBody>
          <a:bodyPr wrap="none" anchor="ctr"/>
          <a:lstStyle/>
          <a:p>
            <a:endParaRPr lang="en-US"/>
          </a:p>
        </p:txBody>
      </p:sp>
      <p:sp>
        <p:nvSpPr>
          <p:cNvPr id="23573" name="AutoShape 25"/>
          <p:cNvSpPr>
            <a:spLocks noChangeArrowheads="1"/>
          </p:cNvSpPr>
          <p:nvPr/>
        </p:nvSpPr>
        <p:spPr bwMode="auto">
          <a:xfrm>
            <a:off x="3886200" y="2743200"/>
            <a:ext cx="381000" cy="2362200"/>
          </a:xfrm>
          <a:prstGeom prst="upArrow">
            <a:avLst>
              <a:gd name="adj1" fmla="val 50000"/>
              <a:gd name="adj2" fmla="val 155000"/>
            </a:avLst>
          </a:prstGeom>
          <a:solidFill>
            <a:srgbClr val="FFCCCC"/>
          </a:solidFill>
          <a:ln w="12700">
            <a:solidFill>
              <a:schemeClr val="tx1"/>
            </a:solidFill>
            <a:miter lim="800000"/>
            <a:headEnd/>
            <a:tailEnd/>
          </a:ln>
        </p:spPr>
        <p:txBody>
          <a:bodyPr wrap="none" anchor="ctr"/>
          <a:lstStyle/>
          <a:p>
            <a:endParaRPr lang="en-US"/>
          </a:p>
        </p:txBody>
      </p:sp>
      <p:sp>
        <p:nvSpPr>
          <p:cNvPr id="23574" name="AutoShape 26"/>
          <p:cNvSpPr>
            <a:spLocks noChangeArrowheads="1"/>
          </p:cNvSpPr>
          <p:nvPr/>
        </p:nvSpPr>
        <p:spPr bwMode="auto">
          <a:xfrm>
            <a:off x="5715000" y="2590800"/>
            <a:ext cx="381000" cy="2057400"/>
          </a:xfrm>
          <a:prstGeom prst="upArrow">
            <a:avLst>
              <a:gd name="adj1" fmla="val 50000"/>
              <a:gd name="adj2" fmla="val 135000"/>
            </a:avLst>
          </a:prstGeom>
          <a:solidFill>
            <a:srgbClr val="FFCCCC"/>
          </a:solidFill>
          <a:ln w="12700">
            <a:solidFill>
              <a:schemeClr val="tx1"/>
            </a:solidFill>
            <a:miter lim="800000"/>
            <a:headEnd/>
            <a:tailEnd/>
          </a:ln>
        </p:spPr>
        <p:txBody>
          <a:bodyPr wrap="none" anchor="ctr"/>
          <a:lstStyle/>
          <a:p>
            <a:endParaRPr lang="en-US"/>
          </a:p>
        </p:txBody>
      </p:sp>
      <p:sp>
        <p:nvSpPr>
          <p:cNvPr id="23575" name="Text Box 27"/>
          <p:cNvSpPr txBox="1">
            <a:spLocks noChangeArrowheads="1"/>
          </p:cNvSpPr>
          <p:nvPr/>
        </p:nvSpPr>
        <p:spPr bwMode="auto">
          <a:xfrm>
            <a:off x="7162800" y="2057400"/>
            <a:ext cx="914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latin typeface="Arial" charset="0"/>
              </a:rPr>
              <a:t>ridge</a:t>
            </a:r>
          </a:p>
        </p:txBody>
      </p:sp>
      <p:sp>
        <p:nvSpPr>
          <p:cNvPr id="23576" name="Text Box 28"/>
          <p:cNvSpPr txBox="1">
            <a:spLocks noChangeArrowheads="1"/>
          </p:cNvSpPr>
          <p:nvPr/>
        </p:nvSpPr>
        <p:spPr bwMode="auto">
          <a:xfrm>
            <a:off x="228600" y="2514600"/>
            <a:ext cx="20574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latin typeface="Arial" charset="0"/>
              </a:rPr>
              <a:t>Intraplate  volcanoes</a:t>
            </a:r>
          </a:p>
        </p:txBody>
      </p:sp>
      <p:sp>
        <p:nvSpPr>
          <p:cNvPr id="23577" name="Text Box 29"/>
          <p:cNvSpPr txBox="1">
            <a:spLocks noChangeArrowheads="1"/>
          </p:cNvSpPr>
          <p:nvPr/>
        </p:nvSpPr>
        <p:spPr bwMode="auto">
          <a:xfrm>
            <a:off x="5029200" y="6248400"/>
            <a:ext cx="1600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latin typeface="Arial" charset="0"/>
              </a:rPr>
              <a:t>DMM</a:t>
            </a:r>
          </a:p>
        </p:txBody>
      </p:sp>
      <p:sp>
        <p:nvSpPr>
          <p:cNvPr id="23578" name="Text Box 30"/>
          <p:cNvSpPr txBox="1">
            <a:spLocks noChangeArrowheads="1"/>
          </p:cNvSpPr>
          <p:nvPr/>
        </p:nvSpPr>
        <p:spPr bwMode="auto">
          <a:xfrm>
            <a:off x="5181600" y="4038600"/>
            <a:ext cx="381000" cy="51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800">
                <a:latin typeface="American Typewriter" charset="0"/>
              </a:rPr>
              <a:t>G</a:t>
            </a:r>
          </a:p>
        </p:txBody>
      </p:sp>
      <p:sp>
        <p:nvSpPr>
          <p:cNvPr id="23579" name="Arc 32"/>
          <p:cNvSpPr>
            <a:spLocks/>
          </p:cNvSpPr>
          <p:nvPr/>
        </p:nvSpPr>
        <p:spPr bwMode="auto">
          <a:xfrm flipV="1">
            <a:off x="533400" y="1905000"/>
            <a:ext cx="7086600" cy="1600200"/>
          </a:xfrm>
          <a:custGeom>
            <a:avLst/>
            <a:gdLst>
              <a:gd name="T0" fmla="*/ 0 w 19583"/>
              <a:gd name="T1" fmla="*/ 2147483647 h 21600"/>
              <a:gd name="T2" fmla="*/ 2147483647 w 19583"/>
              <a:gd name="T3" fmla="*/ 2147483647 h 21600"/>
              <a:gd name="T4" fmla="*/ 0 w 19583"/>
              <a:gd name="T5" fmla="*/ 2147483647 h 21600"/>
              <a:gd name="T6" fmla="*/ 0 60000 65536"/>
              <a:gd name="T7" fmla="*/ 0 60000 65536"/>
              <a:gd name="T8" fmla="*/ 0 60000 65536"/>
            </a:gdLst>
            <a:ahLst/>
            <a:cxnLst>
              <a:cxn ang="T6">
                <a:pos x="T0" y="T1"/>
              </a:cxn>
              <a:cxn ang="T7">
                <a:pos x="T2" y="T3"/>
              </a:cxn>
              <a:cxn ang="T8">
                <a:pos x="T4" y="T5"/>
              </a:cxn>
            </a:cxnLst>
            <a:rect l="0" t="0" r="r" b="b"/>
            <a:pathLst>
              <a:path w="19583" h="21600" fill="none" extrusionOk="0">
                <a:moveTo>
                  <a:pt x="0" y="-1"/>
                </a:moveTo>
                <a:cubicBezTo>
                  <a:pt x="8400" y="-1"/>
                  <a:pt x="16039" y="4870"/>
                  <a:pt x="19583" y="12487"/>
                </a:cubicBezTo>
              </a:path>
              <a:path w="19583" h="21600" stroke="0" extrusionOk="0">
                <a:moveTo>
                  <a:pt x="0" y="-1"/>
                </a:moveTo>
                <a:cubicBezTo>
                  <a:pt x="8400" y="-1"/>
                  <a:pt x="16039" y="4870"/>
                  <a:pt x="19583" y="12487"/>
                </a:cubicBezTo>
                <a:lnTo>
                  <a:pt x="0" y="21600"/>
                </a:lnTo>
                <a:lnTo>
                  <a:pt x="0" y="-1"/>
                </a:lnTo>
                <a:close/>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3580" name="AutoShape 33"/>
          <p:cNvSpPr>
            <a:spLocks noChangeArrowheads="1"/>
          </p:cNvSpPr>
          <p:nvPr/>
        </p:nvSpPr>
        <p:spPr bwMode="auto">
          <a:xfrm>
            <a:off x="7086600" y="2590800"/>
            <a:ext cx="381000" cy="1600200"/>
          </a:xfrm>
          <a:prstGeom prst="upArrow">
            <a:avLst>
              <a:gd name="adj1" fmla="val 50000"/>
              <a:gd name="adj2" fmla="val 105000"/>
            </a:avLst>
          </a:prstGeom>
          <a:solidFill>
            <a:srgbClr val="FFCCCC"/>
          </a:solidFill>
          <a:ln w="6350">
            <a:solidFill>
              <a:schemeClr val="tx1"/>
            </a:solidFill>
            <a:miter lim="800000"/>
            <a:headEnd/>
            <a:tailEnd/>
          </a:ln>
        </p:spPr>
        <p:txBody>
          <a:bodyPr wrap="none" anchor="ctr"/>
          <a:lstStyle/>
          <a:p>
            <a:endParaRPr lang="en-US"/>
          </a:p>
        </p:txBody>
      </p:sp>
      <p:sp>
        <p:nvSpPr>
          <p:cNvPr id="23581" name="Arc 34"/>
          <p:cNvSpPr>
            <a:spLocks/>
          </p:cNvSpPr>
          <p:nvPr/>
        </p:nvSpPr>
        <p:spPr bwMode="auto">
          <a:xfrm flipV="1">
            <a:off x="762000" y="2819400"/>
            <a:ext cx="6400800" cy="1600200"/>
          </a:xfrm>
          <a:custGeom>
            <a:avLst/>
            <a:gdLst>
              <a:gd name="T0" fmla="*/ 0 w 18983"/>
              <a:gd name="T1" fmla="*/ 2147483647 h 21600"/>
              <a:gd name="T2" fmla="*/ 2147483647 w 18983"/>
              <a:gd name="T3" fmla="*/ 2147483647 h 21600"/>
              <a:gd name="T4" fmla="*/ 0 w 18983"/>
              <a:gd name="T5" fmla="*/ 2147483647 h 21600"/>
              <a:gd name="T6" fmla="*/ 0 60000 65536"/>
              <a:gd name="T7" fmla="*/ 0 60000 65536"/>
              <a:gd name="T8" fmla="*/ 0 60000 65536"/>
            </a:gdLst>
            <a:ahLst/>
            <a:cxnLst>
              <a:cxn ang="T6">
                <a:pos x="T0" y="T1"/>
              </a:cxn>
              <a:cxn ang="T7">
                <a:pos x="T2" y="T3"/>
              </a:cxn>
              <a:cxn ang="T8">
                <a:pos x="T4" y="T5"/>
              </a:cxn>
            </a:cxnLst>
            <a:rect l="0" t="0" r="r" b="b"/>
            <a:pathLst>
              <a:path w="18983" h="21600" fill="none" extrusionOk="0">
                <a:moveTo>
                  <a:pt x="0" y="-1"/>
                </a:moveTo>
                <a:cubicBezTo>
                  <a:pt x="7919" y="-1"/>
                  <a:pt x="15204" y="4334"/>
                  <a:pt x="18983" y="11294"/>
                </a:cubicBezTo>
              </a:path>
              <a:path w="18983" h="21600" stroke="0" extrusionOk="0">
                <a:moveTo>
                  <a:pt x="0" y="-1"/>
                </a:moveTo>
                <a:cubicBezTo>
                  <a:pt x="7919" y="-1"/>
                  <a:pt x="15204" y="4334"/>
                  <a:pt x="18983" y="11294"/>
                </a:cubicBezTo>
                <a:lnTo>
                  <a:pt x="0" y="21600"/>
                </a:lnTo>
                <a:lnTo>
                  <a:pt x="0" y="-1"/>
                </a:lnTo>
                <a:close/>
              </a:path>
            </a:pathLst>
          </a:custGeom>
          <a:noFill/>
          <a:ln w="6350">
            <a:solidFill>
              <a:schemeClr val="tx1"/>
            </a:solidFill>
            <a:prstDash val="dash"/>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3582" name="Text Box 35"/>
          <p:cNvSpPr txBox="1">
            <a:spLocks noChangeArrowheads="1"/>
          </p:cNvSpPr>
          <p:nvPr/>
        </p:nvSpPr>
        <p:spPr bwMode="auto">
          <a:xfrm>
            <a:off x="685800" y="3657600"/>
            <a:ext cx="1981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latin typeface="Arial" charset="0"/>
              </a:rPr>
              <a:t>lithosphere</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Arc 3"/>
          <p:cNvSpPr>
            <a:spLocks/>
          </p:cNvSpPr>
          <p:nvPr/>
        </p:nvSpPr>
        <p:spPr bwMode="auto">
          <a:xfrm flipV="1">
            <a:off x="685800" y="3352800"/>
            <a:ext cx="6781800" cy="1600200"/>
          </a:xfrm>
          <a:custGeom>
            <a:avLst/>
            <a:gdLst>
              <a:gd name="T0" fmla="*/ 0 w 21472"/>
              <a:gd name="T1" fmla="*/ 2147483647 h 21600"/>
              <a:gd name="T2" fmla="*/ 2147483647 w 21472"/>
              <a:gd name="T3" fmla="*/ 2147483647 h 21600"/>
              <a:gd name="T4" fmla="*/ 0 w 21472"/>
              <a:gd name="T5" fmla="*/ 2147483647 h 21600"/>
              <a:gd name="T6" fmla="*/ 0 60000 65536"/>
              <a:gd name="T7" fmla="*/ 0 60000 65536"/>
              <a:gd name="T8" fmla="*/ 0 60000 65536"/>
            </a:gdLst>
            <a:ahLst/>
            <a:cxnLst>
              <a:cxn ang="T6">
                <a:pos x="T0" y="T1"/>
              </a:cxn>
              <a:cxn ang="T7">
                <a:pos x="T2" y="T3"/>
              </a:cxn>
              <a:cxn ang="T8">
                <a:pos x="T4" y="T5"/>
              </a:cxn>
            </a:cxnLst>
            <a:rect l="0" t="0" r="r" b="b"/>
            <a:pathLst>
              <a:path w="21472" h="21600" fill="none" extrusionOk="0">
                <a:moveTo>
                  <a:pt x="0" y="-1"/>
                </a:moveTo>
                <a:cubicBezTo>
                  <a:pt x="11021" y="-1"/>
                  <a:pt x="20275" y="8297"/>
                  <a:pt x="21472" y="19253"/>
                </a:cubicBezTo>
              </a:path>
              <a:path w="21472" h="21600" stroke="0" extrusionOk="0">
                <a:moveTo>
                  <a:pt x="0" y="-1"/>
                </a:moveTo>
                <a:cubicBezTo>
                  <a:pt x="11021" y="-1"/>
                  <a:pt x="20275" y="8297"/>
                  <a:pt x="21472" y="19253"/>
                </a:cubicBezTo>
                <a:lnTo>
                  <a:pt x="0" y="21600"/>
                </a:lnTo>
                <a:lnTo>
                  <a:pt x="0" y="-1"/>
                </a:lnTo>
                <a:close/>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3554" name="Arc 4"/>
          <p:cNvSpPr>
            <a:spLocks/>
          </p:cNvSpPr>
          <p:nvPr/>
        </p:nvSpPr>
        <p:spPr bwMode="auto">
          <a:xfrm flipV="1">
            <a:off x="533400" y="3581400"/>
            <a:ext cx="7010400" cy="2362200"/>
          </a:xfrm>
          <a:custGeom>
            <a:avLst/>
            <a:gdLst>
              <a:gd name="T0" fmla="*/ 0 w 21472"/>
              <a:gd name="T1" fmla="*/ 2147483647 h 21600"/>
              <a:gd name="T2" fmla="*/ 2147483647 w 21472"/>
              <a:gd name="T3" fmla="*/ 2147483647 h 21600"/>
              <a:gd name="T4" fmla="*/ 0 w 21472"/>
              <a:gd name="T5" fmla="*/ 2147483647 h 21600"/>
              <a:gd name="T6" fmla="*/ 0 60000 65536"/>
              <a:gd name="T7" fmla="*/ 0 60000 65536"/>
              <a:gd name="T8" fmla="*/ 0 60000 65536"/>
            </a:gdLst>
            <a:ahLst/>
            <a:cxnLst>
              <a:cxn ang="T6">
                <a:pos x="T0" y="T1"/>
              </a:cxn>
              <a:cxn ang="T7">
                <a:pos x="T2" y="T3"/>
              </a:cxn>
              <a:cxn ang="T8">
                <a:pos x="T4" y="T5"/>
              </a:cxn>
            </a:cxnLst>
            <a:rect l="0" t="0" r="r" b="b"/>
            <a:pathLst>
              <a:path w="21472" h="21600" fill="none" extrusionOk="0">
                <a:moveTo>
                  <a:pt x="0" y="-1"/>
                </a:moveTo>
                <a:cubicBezTo>
                  <a:pt x="11021" y="-1"/>
                  <a:pt x="20275" y="8297"/>
                  <a:pt x="21472" y="19253"/>
                </a:cubicBezTo>
              </a:path>
              <a:path w="21472" h="21600" stroke="0" extrusionOk="0">
                <a:moveTo>
                  <a:pt x="0" y="-1"/>
                </a:moveTo>
                <a:cubicBezTo>
                  <a:pt x="11021" y="-1"/>
                  <a:pt x="20275" y="8297"/>
                  <a:pt x="21472" y="19253"/>
                </a:cubicBezTo>
                <a:lnTo>
                  <a:pt x="0" y="21600"/>
                </a:lnTo>
                <a:lnTo>
                  <a:pt x="0" y="-1"/>
                </a:lnTo>
                <a:close/>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3555" name="Rectangle 5"/>
          <p:cNvSpPr>
            <a:spLocks noChangeArrowheads="1"/>
          </p:cNvSpPr>
          <p:nvPr/>
        </p:nvSpPr>
        <p:spPr bwMode="auto">
          <a:xfrm>
            <a:off x="533400" y="3505200"/>
            <a:ext cx="7086600" cy="2438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3556" name="Text Box 6"/>
          <p:cNvSpPr txBox="1">
            <a:spLocks noChangeArrowheads="1"/>
          </p:cNvSpPr>
          <p:nvPr/>
        </p:nvSpPr>
        <p:spPr bwMode="auto">
          <a:xfrm>
            <a:off x="2667000" y="4343400"/>
            <a:ext cx="1066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latin typeface="Arial" charset="0"/>
              </a:rPr>
              <a:t>Lid</a:t>
            </a:r>
          </a:p>
        </p:txBody>
      </p:sp>
      <p:sp>
        <p:nvSpPr>
          <p:cNvPr id="23557" name="Text Box 7"/>
          <p:cNvSpPr txBox="1">
            <a:spLocks noChangeArrowheads="1"/>
          </p:cNvSpPr>
          <p:nvPr/>
        </p:nvSpPr>
        <p:spPr bwMode="auto">
          <a:xfrm>
            <a:off x="1524000" y="5257800"/>
            <a:ext cx="762000" cy="396875"/>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000">
                <a:latin typeface="Arial" charset="0"/>
              </a:rPr>
              <a:t>LVL</a:t>
            </a:r>
            <a:endParaRPr lang="en-US">
              <a:latin typeface="Arial" charset="0"/>
            </a:endParaRPr>
          </a:p>
        </p:txBody>
      </p:sp>
      <p:sp>
        <p:nvSpPr>
          <p:cNvPr id="23558" name="Text Box 8"/>
          <p:cNvSpPr txBox="1">
            <a:spLocks noChangeArrowheads="1"/>
          </p:cNvSpPr>
          <p:nvPr/>
        </p:nvSpPr>
        <p:spPr bwMode="auto">
          <a:xfrm>
            <a:off x="533400" y="4495800"/>
            <a:ext cx="381000" cy="51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800">
                <a:latin typeface="American Typewriter" charset="0"/>
              </a:rPr>
              <a:t>G</a:t>
            </a:r>
          </a:p>
        </p:txBody>
      </p:sp>
      <p:sp>
        <p:nvSpPr>
          <p:cNvPr id="23559" name="Rectangle 10"/>
          <p:cNvSpPr>
            <a:spLocks noChangeArrowheads="1"/>
          </p:cNvSpPr>
          <p:nvPr/>
        </p:nvSpPr>
        <p:spPr bwMode="auto">
          <a:xfrm>
            <a:off x="6477000" y="5562600"/>
            <a:ext cx="3810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r>
              <a:rPr lang="en-US">
                <a:latin typeface="American Typewriter" charset="0"/>
              </a:rPr>
              <a:t>LL</a:t>
            </a:r>
            <a:endParaRPr lang="en-US"/>
          </a:p>
        </p:txBody>
      </p:sp>
      <p:sp>
        <p:nvSpPr>
          <p:cNvPr id="23560" name="AutoShape 12"/>
          <p:cNvSpPr>
            <a:spLocks noChangeArrowheads="1"/>
          </p:cNvSpPr>
          <p:nvPr/>
        </p:nvSpPr>
        <p:spPr bwMode="auto">
          <a:xfrm>
            <a:off x="4267200" y="5715000"/>
            <a:ext cx="381000" cy="228600"/>
          </a:xfrm>
          <a:prstGeom prst="rightArrow">
            <a:avLst>
              <a:gd name="adj1" fmla="val 50000"/>
              <a:gd name="adj2" fmla="val 41667"/>
            </a:avLst>
          </a:prstGeom>
          <a:solidFill>
            <a:schemeClr val="accent1"/>
          </a:solidFill>
          <a:ln w="19050">
            <a:solidFill>
              <a:schemeClr val="tx1"/>
            </a:solidFill>
            <a:miter lim="800000"/>
            <a:headEnd/>
            <a:tailEnd/>
          </a:ln>
        </p:spPr>
        <p:txBody>
          <a:bodyPr wrap="none" anchor="ctr"/>
          <a:lstStyle/>
          <a:p>
            <a:endParaRPr lang="en-US"/>
          </a:p>
        </p:txBody>
      </p:sp>
      <p:sp>
        <p:nvSpPr>
          <p:cNvPr id="23561" name="AutoShape 13"/>
          <p:cNvSpPr>
            <a:spLocks noChangeArrowheads="1"/>
          </p:cNvSpPr>
          <p:nvPr/>
        </p:nvSpPr>
        <p:spPr bwMode="auto">
          <a:xfrm>
            <a:off x="5029200" y="5638800"/>
            <a:ext cx="381000" cy="228600"/>
          </a:xfrm>
          <a:prstGeom prst="rightArrow">
            <a:avLst>
              <a:gd name="adj1" fmla="val 50000"/>
              <a:gd name="adj2" fmla="val 41667"/>
            </a:avLst>
          </a:prstGeom>
          <a:solidFill>
            <a:schemeClr val="accent1"/>
          </a:solidFill>
          <a:ln w="19050">
            <a:solidFill>
              <a:schemeClr val="tx1"/>
            </a:solidFill>
            <a:miter lim="800000"/>
            <a:headEnd/>
            <a:tailEnd/>
          </a:ln>
        </p:spPr>
        <p:txBody>
          <a:bodyPr wrap="none" anchor="ctr"/>
          <a:lstStyle/>
          <a:p>
            <a:endParaRPr lang="en-US"/>
          </a:p>
        </p:txBody>
      </p:sp>
      <p:sp>
        <p:nvSpPr>
          <p:cNvPr id="23562" name="AutoShape 14"/>
          <p:cNvSpPr>
            <a:spLocks noChangeArrowheads="1"/>
          </p:cNvSpPr>
          <p:nvPr/>
        </p:nvSpPr>
        <p:spPr bwMode="auto">
          <a:xfrm rot="-1261038">
            <a:off x="5867400" y="5410200"/>
            <a:ext cx="381000" cy="228600"/>
          </a:xfrm>
          <a:prstGeom prst="rightArrow">
            <a:avLst>
              <a:gd name="adj1" fmla="val 50000"/>
              <a:gd name="adj2" fmla="val 41667"/>
            </a:avLst>
          </a:prstGeom>
          <a:solidFill>
            <a:schemeClr val="accent1"/>
          </a:solidFill>
          <a:ln w="19050">
            <a:solidFill>
              <a:schemeClr val="tx1"/>
            </a:solidFill>
            <a:miter lim="800000"/>
            <a:headEnd/>
            <a:tailEnd/>
          </a:ln>
        </p:spPr>
        <p:txBody>
          <a:bodyPr wrap="none" anchor="ctr"/>
          <a:lstStyle/>
          <a:p>
            <a:endParaRPr lang="en-US"/>
          </a:p>
        </p:txBody>
      </p:sp>
      <p:sp>
        <p:nvSpPr>
          <p:cNvPr id="23563" name="AutoShape 15"/>
          <p:cNvSpPr>
            <a:spLocks noChangeArrowheads="1"/>
          </p:cNvSpPr>
          <p:nvPr/>
        </p:nvSpPr>
        <p:spPr bwMode="auto">
          <a:xfrm rot="-1329981">
            <a:off x="6629400" y="5029200"/>
            <a:ext cx="381000" cy="228600"/>
          </a:xfrm>
          <a:prstGeom prst="rightArrow">
            <a:avLst>
              <a:gd name="adj1" fmla="val 50000"/>
              <a:gd name="adj2" fmla="val 41667"/>
            </a:avLst>
          </a:prstGeom>
          <a:solidFill>
            <a:schemeClr val="accent1"/>
          </a:solidFill>
          <a:ln w="19050">
            <a:solidFill>
              <a:schemeClr val="tx1"/>
            </a:solidFill>
            <a:miter lim="800000"/>
            <a:headEnd/>
            <a:tailEnd/>
          </a:ln>
        </p:spPr>
        <p:txBody>
          <a:bodyPr wrap="none" anchor="ctr"/>
          <a:lstStyle/>
          <a:p>
            <a:endParaRPr lang="en-US"/>
          </a:p>
        </p:txBody>
      </p:sp>
      <p:sp>
        <p:nvSpPr>
          <p:cNvPr id="23564" name="AutoShape 16"/>
          <p:cNvSpPr>
            <a:spLocks noChangeArrowheads="1"/>
          </p:cNvSpPr>
          <p:nvPr/>
        </p:nvSpPr>
        <p:spPr bwMode="auto">
          <a:xfrm rot="-2891606">
            <a:off x="7162800" y="4495800"/>
            <a:ext cx="381000" cy="228600"/>
          </a:xfrm>
          <a:prstGeom prst="rightArrow">
            <a:avLst>
              <a:gd name="adj1" fmla="val 50000"/>
              <a:gd name="adj2" fmla="val 41667"/>
            </a:avLst>
          </a:prstGeom>
          <a:solidFill>
            <a:schemeClr val="accent1"/>
          </a:solidFill>
          <a:ln w="19050">
            <a:solidFill>
              <a:schemeClr val="tx1"/>
            </a:solidFill>
            <a:miter lim="800000"/>
            <a:headEnd/>
            <a:tailEnd/>
          </a:ln>
        </p:spPr>
        <p:txBody>
          <a:bodyPr wrap="none" anchor="ctr"/>
          <a:lstStyle/>
          <a:p>
            <a:endParaRPr lang="en-US"/>
          </a:p>
        </p:txBody>
      </p:sp>
      <p:sp>
        <p:nvSpPr>
          <p:cNvPr id="23565" name="AutoShape 17"/>
          <p:cNvSpPr>
            <a:spLocks noChangeArrowheads="1"/>
          </p:cNvSpPr>
          <p:nvPr/>
        </p:nvSpPr>
        <p:spPr bwMode="auto">
          <a:xfrm>
            <a:off x="6934200" y="2590800"/>
            <a:ext cx="1371600" cy="3657600"/>
          </a:xfrm>
          <a:prstGeom prst="upArrow">
            <a:avLst>
              <a:gd name="adj1" fmla="val 50000"/>
              <a:gd name="adj2" fmla="val 66667"/>
            </a:avLst>
          </a:prstGeom>
          <a:solidFill>
            <a:schemeClr val="accent1"/>
          </a:solidFill>
          <a:ln w="19050">
            <a:solidFill>
              <a:schemeClr val="tx1"/>
            </a:solidFill>
            <a:miter lim="800000"/>
            <a:headEnd/>
            <a:tailEnd/>
          </a:ln>
        </p:spPr>
        <p:txBody>
          <a:bodyPr wrap="none" anchor="ctr"/>
          <a:lstStyle/>
          <a:p>
            <a:endParaRPr lang="en-US"/>
          </a:p>
        </p:txBody>
      </p:sp>
      <p:sp>
        <p:nvSpPr>
          <p:cNvPr id="23566" name="Text Box 18"/>
          <p:cNvSpPr txBox="1">
            <a:spLocks noChangeArrowheads="1"/>
          </p:cNvSpPr>
          <p:nvPr/>
        </p:nvSpPr>
        <p:spPr bwMode="auto">
          <a:xfrm>
            <a:off x="7315200" y="5562600"/>
            <a:ext cx="685800"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600">
                <a:latin typeface="Arial" charset="0"/>
              </a:rPr>
              <a:t>from  TZ</a:t>
            </a:r>
            <a:endParaRPr lang="en-US">
              <a:latin typeface="Arial" charset="0"/>
            </a:endParaRPr>
          </a:p>
        </p:txBody>
      </p:sp>
      <p:sp>
        <p:nvSpPr>
          <p:cNvPr id="23567" name="AutoShape 19"/>
          <p:cNvSpPr>
            <a:spLocks noChangeArrowheads="1"/>
          </p:cNvSpPr>
          <p:nvPr/>
        </p:nvSpPr>
        <p:spPr bwMode="auto">
          <a:xfrm>
            <a:off x="3124200" y="5867400"/>
            <a:ext cx="1219200" cy="762000"/>
          </a:xfrm>
          <a:prstGeom prst="upArrow">
            <a:avLst>
              <a:gd name="adj1" fmla="val 50000"/>
              <a:gd name="adj2" fmla="val 25000"/>
            </a:avLst>
          </a:prstGeom>
          <a:solidFill>
            <a:schemeClr val="accent1"/>
          </a:solidFill>
          <a:ln w="12700">
            <a:solidFill>
              <a:schemeClr val="tx1"/>
            </a:solidFill>
            <a:miter lim="800000"/>
            <a:headEnd/>
            <a:tailEnd/>
          </a:ln>
        </p:spPr>
        <p:txBody>
          <a:bodyPr wrap="none" anchor="ctr"/>
          <a:lstStyle/>
          <a:p>
            <a:endParaRPr lang="en-US"/>
          </a:p>
        </p:txBody>
      </p:sp>
      <p:sp>
        <p:nvSpPr>
          <p:cNvPr id="23568" name="Text Box 20"/>
          <p:cNvSpPr txBox="1">
            <a:spLocks noChangeArrowheads="1"/>
          </p:cNvSpPr>
          <p:nvPr/>
        </p:nvSpPr>
        <p:spPr bwMode="auto">
          <a:xfrm>
            <a:off x="3429000" y="6019800"/>
            <a:ext cx="685800"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600">
                <a:latin typeface="Arial" charset="0"/>
              </a:rPr>
              <a:t>from  TZ</a:t>
            </a:r>
            <a:endParaRPr lang="en-US">
              <a:latin typeface="Arial" charset="0"/>
            </a:endParaRPr>
          </a:p>
        </p:txBody>
      </p:sp>
      <p:sp>
        <p:nvSpPr>
          <p:cNvPr id="23569" name="Arc 21"/>
          <p:cNvSpPr>
            <a:spLocks/>
          </p:cNvSpPr>
          <p:nvPr/>
        </p:nvSpPr>
        <p:spPr bwMode="auto">
          <a:xfrm flipV="1">
            <a:off x="762000" y="3657600"/>
            <a:ext cx="6145213" cy="1371600"/>
          </a:xfrm>
          <a:custGeom>
            <a:avLst/>
            <a:gdLst>
              <a:gd name="T0" fmla="*/ 0 w 20490"/>
              <a:gd name="T1" fmla="*/ 1040578564 h 21600"/>
              <a:gd name="T2" fmla="*/ 2147483647 w 20490"/>
              <a:gd name="T3" fmla="*/ 2147483647 h 21600"/>
              <a:gd name="T4" fmla="*/ 0 w 20490"/>
              <a:gd name="T5" fmla="*/ 2147483647 h 21600"/>
              <a:gd name="T6" fmla="*/ 0 60000 65536"/>
              <a:gd name="T7" fmla="*/ 0 60000 65536"/>
              <a:gd name="T8" fmla="*/ 0 60000 65536"/>
            </a:gdLst>
            <a:ahLst/>
            <a:cxnLst>
              <a:cxn ang="T6">
                <a:pos x="T0" y="T1"/>
              </a:cxn>
              <a:cxn ang="T7">
                <a:pos x="T2" y="T3"/>
              </a:cxn>
              <a:cxn ang="T8">
                <a:pos x="T4" y="T5"/>
              </a:cxn>
            </a:cxnLst>
            <a:rect l="0" t="0" r="r" b="b"/>
            <a:pathLst>
              <a:path w="20490" h="21600" fill="none" extrusionOk="0">
                <a:moveTo>
                  <a:pt x="0" y="-1"/>
                </a:moveTo>
                <a:cubicBezTo>
                  <a:pt x="9295" y="-1"/>
                  <a:pt x="17549" y="5947"/>
                  <a:pt x="20490" y="14765"/>
                </a:cubicBezTo>
              </a:path>
              <a:path w="20490" h="21600" stroke="0" extrusionOk="0">
                <a:moveTo>
                  <a:pt x="0" y="-1"/>
                </a:moveTo>
                <a:cubicBezTo>
                  <a:pt x="9295" y="-1"/>
                  <a:pt x="17549" y="5947"/>
                  <a:pt x="20490" y="14765"/>
                </a:cubicBezTo>
                <a:lnTo>
                  <a:pt x="0" y="21600"/>
                </a:lnTo>
                <a:lnTo>
                  <a:pt x="0" y="-1"/>
                </a:lnTo>
                <a:close/>
              </a:path>
            </a:pathLst>
          </a:custGeom>
          <a:noFill/>
          <a:ln w="57150">
            <a:solidFill>
              <a:srgbClr val="FF3333"/>
            </a:solidFill>
            <a:prstDash val="dash"/>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3570" name="Arc 22"/>
          <p:cNvSpPr>
            <a:spLocks/>
          </p:cNvSpPr>
          <p:nvPr/>
        </p:nvSpPr>
        <p:spPr bwMode="auto">
          <a:xfrm flipV="1">
            <a:off x="685800" y="3886200"/>
            <a:ext cx="6400800" cy="1371600"/>
          </a:xfrm>
          <a:custGeom>
            <a:avLst/>
            <a:gdLst>
              <a:gd name="T0" fmla="*/ 0 w 21029"/>
              <a:gd name="T1" fmla="*/ 1040578564 h 21600"/>
              <a:gd name="T2" fmla="*/ 2147483647 w 21029"/>
              <a:gd name="T3" fmla="*/ 2147483647 h 21600"/>
              <a:gd name="T4" fmla="*/ 0 w 21029"/>
              <a:gd name="T5" fmla="*/ 2147483647 h 21600"/>
              <a:gd name="T6" fmla="*/ 0 60000 65536"/>
              <a:gd name="T7" fmla="*/ 0 60000 65536"/>
              <a:gd name="T8" fmla="*/ 0 60000 65536"/>
            </a:gdLst>
            <a:ahLst/>
            <a:cxnLst>
              <a:cxn ang="T6">
                <a:pos x="T0" y="T1"/>
              </a:cxn>
              <a:cxn ang="T7">
                <a:pos x="T2" y="T3"/>
              </a:cxn>
              <a:cxn ang="T8">
                <a:pos x="T4" y="T5"/>
              </a:cxn>
            </a:cxnLst>
            <a:rect l="0" t="0" r="r" b="b"/>
            <a:pathLst>
              <a:path w="21029" h="21600" fill="none" extrusionOk="0">
                <a:moveTo>
                  <a:pt x="0" y="-1"/>
                </a:moveTo>
                <a:cubicBezTo>
                  <a:pt x="10030" y="-1"/>
                  <a:pt x="18740" y="6904"/>
                  <a:pt x="21029" y="16669"/>
                </a:cubicBezTo>
              </a:path>
              <a:path w="21029" h="21600" stroke="0" extrusionOk="0">
                <a:moveTo>
                  <a:pt x="0" y="-1"/>
                </a:moveTo>
                <a:cubicBezTo>
                  <a:pt x="10030" y="-1"/>
                  <a:pt x="18740" y="6904"/>
                  <a:pt x="21029" y="16669"/>
                </a:cubicBezTo>
                <a:lnTo>
                  <a:pt x="0" y="21600"/>
                </a:lnTo>
                <a:lnTo>
                  <a:pt x="0" y="-1"/>
                </a:lnTo>
                <a:close/>
              </a:path>
            </a:pathLst>
          </a:custGeom>
          <a:noFill/>
          <a:ln w="57150">
            <a:solidFill>
              <a:srgbClr val="FF3333"/>
            </a:solidFill>
            <a:prstDash val="dash"/>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3571" name="Arc 23"/>
          <p:cNvSpPr>
            <a:spLocks/>
          </p:cNvSpPr>
          <p:nvPr/>
        </p:nvSpPr>
        <p:spPr bwMode="auto">
          <a:xfrm flipV="1">
            <a:off x="685800" y="4267200"/>
            <a:ext cx="5064125" cy="1371600"/>
          </a:xfrm>
          <a:custGeom>
            <a:avLst/>
            <a:gdLst>
              <a:gd name="T0" fmla="*/ 0 w 17256"/>
              <a:gd name="T1" fmla="*/ 1040578564 h 21600"/>
              <a:gd name="T2" fmla="*/ 2147483647 w 17256"/>
              <a:gd name="T3" fmla="*/ 2147483647 h 21600"/>
              <a:gd name="T4" fmla="*/ 0 w 17256"/>
              <a:gd name="T5" fmla="*/ 2147483647 h 21600"/>
              <a:gd name="T6" fmla="*/ 0 60000 65536"/>
              <a:gd name="T7" fmla="*/ 0 60000 65536"/>
              <a:gd name="T8" fmla="*/ 0 60000 65536"/>
            </a:gdLst>
            <a:ahLst/>
            <a:cxnLst>
              <a:cxn ang="T6">
                <a:pos x="T0" y="T1"/>
              </a:cxn>
              <a:cxn ang="T7">
                <a:pos x="T2" y="T3"/>
              </a:cxn>
              <a:cxn ang="T8">
                <a:pos x="T4" y="T5"/>
              </a:cxn>
            </a:cxnLst>
            <a:rect l="0" t="0" r="r" b="b"/>
            <a:pathLst>
              <a:path w="17256" h="21600" fill="none" extrusionOk="0">
                <a:moveTo>
                  <a:pt x="0" y="-1"/>
                </a:moveTo>
                <a:cubicBezTo>
                  <a:pt x="6784" y="-1"/>
                  <a:pt x="13175" y="3188"/>
                  <a:pt x="17256" y="8608"/>
                </a:cubicBezTo>
              </a:path>
              <a:path w="17256" h="21600" stroke="0" extrusionOk="0">
                <a:moveTo>
                  <a:pt x="0" y="-1"/>
                </a:moveTo>
                <a:cubicBezTo>
                  <a:pt x="6784" y="-1"/>
                  <a:pt x="13175" y="3188"/>
                  <a:pt x="17256" y="8608"/>
                </a:cubicBezTo>
                <a:lnTo>
                  <a:pt x="0" y="21600"/>
                </a:lnTo>
                <a:lnTo>
                  <a:pt x="0" y="-1"/>
                </a:lnTo>
                <a:close/>
              </a:path>
            </a:pathLst>
          </a:custGeom>
          <a:noFill/>
          <a:ln w="57150">
            <a:solidFill>
              <a:srgbClr val="FF3333"/>
            </a:solidFill>
            <a:prstDash val="dash"/>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3572" name="AutoShape 24"/>
          <p:cNvSpPr>
            <a:spLocks noChangeArrowheads="1"/>
          </p:cNvSpPr>
          <p:nvPr/>
        </p:nvSpPr>
        <p:spPr bwMode="auto">
          <a:xfrm>
            <a:off x="2362200" y="2819400"/>
            <a:ext cx="381000" cy="2590800"/>
          </a:xfrm>
          <a:prstGeom prst="upArrow">
            <a:avLst>
              <a:gd name="adj1" fmla="val 50000"/>
              <a:gd name="adj2" fmla="val 170000"/>
            </a:avLst>
          </a:prstGeom>
          <a:solidFill>
            <a:srgbClr val="FFCCCC"/>
          </a:solidFill>
          <a:ln w="12700">
            <a:solidFill>
              <a:schemeClr val="tx1"/>
            </a:solidFill>
            <a:miter lim="800000"/>
            <a:headEnd/>
            <a:tailEnd/>
          </a:ln>
        </p:spPr>
        <p:txBody>
          <a:bodyPr wrap="none" anchor="ctr"/>
          <a:lstStyle/>
          <a:p>
            <a:endParaRPr lang="en-US"/>
          </a:p>
        </p:txBody>
      </p:sp>
      <p:sp>
        <p:nvSpPr>
          <p:cNvPr id="23573" name="AutoShape 25"/>
          <p:cNvSpPr>
            <a:spLocks noChangeArrowheads="1"/>
          </p:cNvSpPr>
          <p:nvPr/>
        </p:nvSpPr>
        <p:spPr bwMode="auto">
          <a:xfrm>
            <a:off x="3886200" y="2743200"/>
            <a:ext cx="381000" cy="2362200"/>
          </a:xfrm>
          <a:prstGeom prst="upArrow">
            <a:avLst>
              <a:gd name="adj1" fmla="val 50000"/>
              <a:gd name="adj2" fmla="val 155000"/>
            </a:avLst>
          </a:prstGeom>
          <a:solidFill>
            <a:srgbClr val="FFCCCC"/>
          </a:solidFill>
          <a:ln w="12700">
            <a:solidFill>
              <a:schemeClr val="tx1"/>
            </a:solidFill>
            <a:miter lim="800000"/>
            <a:headEnd/>
            <a:tailEnd/>
          </a:ln>
        </p:spPr>
        <p:txBody>
          <a:bodyPr wrap="none" anchor="ctr"/>
          <a:lstStyle/>
          <a:p>
            <a:endParaRPr lang="en-US"/>
          </a:p>
        </p:txBody>
      </p:sp>
      <p:sp>
        <p:nvSpPr>
          <p:cNvPr id="23574" name="AutoShape 26"/>
          <p:cNvSpPr>
            <a:spLocks noChangeArrowheads="1"/>
          </p:cNvSpPr>
          <p:nvPr/>
        </p:nvSpPr>
        <p:spPr bwMode="auto">
          <a:xfrm>
            <a:off x="5715000" y="2590800"/>
            <a:ext cx="381000" cy="2057400"/>
          </a:xfrm>
          <a:prstGeom prst="upArrow">
            <a:avLst>
              <a:gd name="adj1" fmla="val 50000"/>
              <a:gd name="adj2" fmla="val 135000"/>
            </a:avLst>
          </a:prstGeom>
          <a:solidFill>
            <a:srgbClr val="FFCCCC"/>
          </a:solidFill>
          <a:ln w="12700">
            <a:solidFill>
              <a:schemeClr val="tx1"/>
            </a:solidFill>
            <a:miter lim="800000"/>
            <a:headEnd/>
            <a:tailEnd/>
          </a:ln>
        </p:spPr>
        <p:txBody>
          <a:bodyPr wrap="none" anchor="ctr"/>
          <a:lstStyle/>
          <a:p>
            <a:endParaRPr lang="en-US"/>
          </a:p>
        </p:txBody>
      </p:sp>
      <p:sp>
        <p:nvSpPr>
          <p:cNvPr id="23575" name="Text Box 27"/>
          <p:cNvSpPr txBox="1">
            <a:spLocks noChangeArrowheads="1"/>
          </p:cNvSpPr>
          <p:nvPr/>
        </p:nvSpPr>
        <p:spPr bwMode="auto">
          <a:xfrm>
            <a:off x="7162800" y="2057400"/>
            <a:ext cx="914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latin typeface="Arial" charset="0"/>
              </a:rPr>
              <a:t>ridge</a:t>
            </a:r>
          </a:p>
        </p:txBody>
      </p:sp>
      <p:sp>
        <p:nvSpPr>
          <p:cNvPr id="23576" name="Text Box 28"/>
          <p:cNvSpPr txBox="1">
            <a:spLocks noChangeArrowheads="1"/>
          </p:cNvSpPr>
          <p:nvPr/>
        </p:nvSpPr>
        <p:spPr bwMode="auto">
          <a:xfrm>
            <a:off x="228600" y="2514600"/>
            <a:ext cx="20574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latin typeface="Arial" charset="0"/>
              </a:rPr>
              <a:t>Intraplate  volcanoes</a:t>
            </a:r>
          </a:p>
        </p:txBody>
      </p:sp>
      <p:sp>
        <p:nvSpPr>
          <p:cNvPr id="23577" name="Text Box 29"/>
          <p:cNvSpPr txBox="1">
            <a:spLocks noChangeArrowheads="1"/>
          </p:cNvSpPr>
          <p:nvPr/>
        </p:nvSpPr>
        <p:spPr bwMode="auto">
          <a:xfrm>
            <a:off x="5029200" y="6248400"/>
            <a:ext cx="1600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latin typeface="Arial" charset="0"/>
              </a:rPr>
              <a:t>DMM</a:t>
            </a:r>
          </a:p>
        </p:txBody>
      </p:sp>
      <p:sp>
        <p:nvSpPr>
          <p:cNvPr id="23578" name="Text Box 30"/>
          <p:cNvSpPr txBox="1">
            <a:spLocks noChangeArrowheads="1"/>
          </p:cNvSpPr>
          <p:nvPr/>
        </p:nvSpPr>
        <p:spPr bwMode="auto">
          <a:xfrm>
            <a:off x="5181600" y="4038600"/>
            <a:ext cx="381000" cy="51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800">
                <a:latin typeface="American Typewriter" charset="0"/>
              </a:rPr>
              <a:t>G</a:t>
            </a:r>
          </a:p>
        </p:txBody>
      </p:sp>
      <p:sp>
        <p:nvSpPr>
          <p:cNvPr id="23579" name="Arc 32"/>
          <p:cNvSpPr>
            <a:spLocks/>
          </p:cNvSpPr>
          <p:nvPr/>
        </p:nvSpPr>
        <p:spPr bwMode="auto">
          <a:xfrm flipV="1">
            <a:off x="533400" y="1905000"/>
            <a:ext cx="7086600" cy="1600200"/>
          </a:xfrm>
          <a:custGeom>
            <a:avLst/>
            <a:gdLst>
              <a:gd name="T0" fmla="*/ 0 w 19583"/>
              <a:gd name="T1" fmla="*/ 2147483647 h 21600"/>
              <a:gd name="T2" fmla="*/ 2147483647 w 19583"/>
              <a:gd name="T3" fmla="*/ 2147483647 h 21600"/>
              <a:gd name="T4" fmla="*/ 0 w 19583"/>
              <a:gd name="T5" fmla="*/ 2147483647 h 21600"/>
              <a:gd name="T6" fmla="*/ 0 60000 65536"/>
              <a:gd name="T7" fmla="*/ 0 60000 65536"/>
              <a:gd name="T8" fmla="*/ 0 60000 65536"/>
            </a:gdLst>
            <a:ahLst/>
            <a:cxnLst>
              <a:cxn ang="T6">
                <a:pos x="T0" y="T1"/>
              </a:cxn>
              <a:cxn ang="T7">
                <a:pos x="T2" y="T3"/>
              </a:cxn>
              <a:cxn ang="T8">
                <a:pos x="T4" y="T5"/>
              </a:cxn>
            </a:cxnLst>
            <a:rect l="0" t="0" r="r" b="b"/>
            <a:pathLst>
              <a:path w="19583" h="21600" fill="none" extrusionOk="0">
                <a:moveTo>
                  <a:pt x="0" y="-1"/>
                </a:moveTo>
                <a:cubicBezTo>
                  <a:pt x="8400" y="-1"/>
                  <a:pt x="16039" y="4870"/>
                  <a:pt x="19583" y="12487"/>
                </a:cubicBezTo>
              </a:path>
              <a:path w="19583" h="21600" stroke="0" extrusionOk="0">
                <a:moveTo>
                  <a:pt x="0" y="-1"/>
                </a:moveTo>
                <a:cubicBezTo>
                  <a:pt x="8400" y="-1"/>
                  <a:pt x="16039" y="4870"/>
                  <a:pt x="19583" y="12487"/>
                </a:cubicBezTo>
                <a:lnTo>
                  <a:pt x="0" y="21600"/>
                </a:lnTo>
                <a:lnTo>
                  <a:pt x="0" y="-1"/>
                </a:lnTo>
                <a:close/>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3580" name="AutoShape 33"/>
          <p:cNvSpPr>
            <a:spLocks noChangeArrowheads="1"/>
          </p:cNvSpPr>
          <p:nvPr/>
        </p:nvSpPr>
        <p:spPr bwMode="auto">
          <a:xfrm>
            <a:off x="7086600" y="2590800"/>
            <a:ext cx="381000" cy="1600200"/>
          </a:xfrm>
          <a:prstGeom prst="upArrow">
            <a:avLst>
              <a:gd name="adj1" fmla="val 50000"/>
              <a:gd name="adj2" fmla="val 105000"/>
            </a:avLst>
          </a:prstGeom>
          <a:solidFill>
            <a:srgbClr val="FFCCCC"/>
          </a:solidFill>
          <a:ln w="6350">
            <a:solidFill>
              <a:schemeClr val="tx1"/>
            </a:solidFill>
            <a:miter lim="800000"/>
            <a:headEnd/>
            <a:tailEnd/>
          </a:ln>
        </p:spPr>
        <p:txBody>
          <a:bodyPr wrap="none" anchor="ctr"/>
          <a:lstStyle/>
          <a:p>
            <a:endParaRPr lang="en-US"/>
          </a:p>
        </p:txBody>
      </p:sp>
      <p:sp>
        <p:nvSpPr>
          <p:cNvPr id="23581" name="Arc 34"/>
          <p:cNvSpPr>
            <a:spLocks/>
          </p:cNvSpPr>
          <p:nvPr/>
        </p:nvSpPr>
        <p:spPr bwMode="auto">
          <a:xfrm flipV="1">
            <a:off x="762000" y="2819400"/>
            <a:ext cx="6400800" cy="1600200"/>
          </a:xfrm>
          <a:custGeom>
            <a:avLst/>
            <a:gdLst>
              <a:gd name="T0" fmla="*/ 0 w 18983"/>
              <a:gd name="T1" fmla="*/ 2147483647 h 21600"/>
              <a:gd name="T2" fmla="*/ 2147483647 w 18983"/>
              <a:gd name="T3" fmla="*/ 2147483647 h 21600"/>
              <a:gd name="T4" fmla="*/ 0 w 18983"/>
              <a:gd name="T5" fmla="*/ 2147483647 h 21600"/>
              <a:gd name="T6" fmla="*/ 0 60000 65536"/>
              <a:gd name="T7" fmla="*/ 0 60000 65536"/>
              <a:gd name="T8" fmla="*/ 0 60000 65536"/>
            </a:gdLst>
            <a:ahLst/>
            <a:cxnLst>
              <a:cxn ang="T6">
                <a:pos x="T0" y="T1"/>
              </a:cxn>
              <a:cxn ang="T7">
                <a:pos x="T2" y="T3"/>
              </a:cxn>
              <a:cxn ang="T8">
                <a:pos x="T4" y="T5"/>
              </a:cxn>
            </a:cxnLst>
            <a:rect l="0" t="0" r="r" b="b"/>
            <a:pathLst>
              <a:path w="18983" h="21600" fill="none" extrusionOk="0">
                <a:moveTo>
                  <a:pt x="0" y="-1"/>
                </a:moveTo>
                <a:cubicBezTo>
                  <a:pt x="7919" y="-1"/>
                  <a:pt x="15204" y="4334"/>
                  <a:pt x="18983" y="11294"/>
                </a:cubicBezTo>
              </a:path>
              <a:path w="18983" h="21600" stroke="0" extrusionOk="0">
                <a:moveTo>
                  <a:pt x="0" y="-1"/>
                </a:moveTo>
                <a:cubicBezTo>
                  <a:pt x="7919" y="-1"/>
                  <a:pt x="15204" y="4334"/>
                  <a:pt x="18983" y="11294"/>
                </a:cubicBezTo>
                <a:lnTo>
                  <a:pt x="0" y="21600"/>
                </a:lnTo>
                <a:lnTo>
                  <a:pt x="0" y="-1"/>
                </a:lnTo>
                <a:close/>
              </a:path>
            </a:pathLst>
          </a:custGeom>
          <a:noFill/>
          <a:ln w="6350">
            <a:solidFill>
              <a:schemeClr val="tx1"/>
            </a:solidFill>
            <a:prstDash val="dash"/>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3582" name="Text Box 35"/>
          <p:cNvSpPr txBox="1">
            <a:spLocks noChangeArrowheads="1"/>
          </p:cNvSpPr>
          <p:nvPr/>
        </p:nvSpPr>
        <p:spPr bwMode="auto">
          <a:xfrm>
            <a:off x="685800" y="3657600"/>
            <a:ext cx="1981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latin typeface="Arial" charset="0"/>
              </a:rPr>
              <a:t>lithosphere</a:t>
            </a:r>
          </a:p>
        </p:txBody>
      </p:sp>
      <p:sp>
        <p:nvSpPr>
          <p:cNvPr id="2" name="Trapezoid 1"/>
          <p:cNvSpPr/>
          <p:nvPr/>
        </p:nvSpPr>
        <p:spPr>
          <a:xfrm rot="15999307">
            <a:off x="3198057" y="1978323"/>
            <a:ext cx="1458456" cy="6795892"/>
          </a:xfrm>
          <a:prstGeom prst="trapezoid">
            <a:avLst/>
          </a:prstGeom>
          <a:gradFill flip="none" rotWithShape="1">
            <a:gsLst>
              <a:gs pos="28000">
                <a:schemeClr val="accent1">
                  <a:tint val="100000"/>
                  <a:shade val="100000"/>
                  <a:satMod val="130000"/>
                  <a:alpha val="20000"/>
                </a:schemeClr>
              </a:gs>
              <a:gs pos="100000">
                <a:schemeClr val="accent1">
                  <a:tint val="50000"/>
                  <a:shade val="100000"/>
                  <a:satMod val="350000"/>
                </a:schemeClr>
              </a:gs>
              <a:gs pos="54000">
                <a:srgbClr val="FF0000"/>
              </a:gs>
            </a:gsLst>
            <a:lin ang="13320000" scaled="0"/>
            <a:tileRect/>
          </a:gradFill>
          <a:ln>
            <a:noFill/>
          </a:ln>
          <a:effectLst>
            <a:outerShdw blurRad="40000" dist="23000" dir="5400000" rotWithShape="0">
              <a:srgbClr val="000000">
                <a:alpha val="35000"/>
              </a:srgbClr>
            </a:outerShdw>
            <a:softEdge rad="152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893720" y="5237854"/>
            <a:ext cx="2642136" cy="461665"/>
          </a:xfrm>
          <a:prstGeom prst="rect">
            <a:avLst/>
          </a:prstGeom>
          <a:noFill/>
        </p:spPr>
        <p:txBody>
          <a:bodyPr wrap="square" rtlCol="0">
            <a:spAutoFit/>
          </a:bodyPr>
          <a:lstStyle/>
          <a:p>
            <a:r>
              <a:rPr lang="en-US" sz="2400" dirty="0" smtClean="0"/>
              <a:t>Ambient mantle</a:t>
            </a:r>
            <a:endParaRPr lang="en-US" sz="2400" dirty="0"/>
          </a:p>
        </p:txBody>
      </p:sp>
    </p:spTree>
    <p:extLst>
      <p:ext uri="{BB962C8B-B14F-4D97-AF65-F5344CB8AC3E}">
        <p14:creationId xmlns:p14="http://schemas.microsoft.com/office/powerpoint/2010/main" val="175129278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4736" y="3426611"/>
            <a:ext cx="8810898" cy="2560623"/>
          </a:xfrm>
          <a:prstGeom prst="rect">
            <a:avLst/>
          </a:prstGeom>
        </p:spPr>
      </p:pic>
      <p:sp>
        <p:nvSpPr>
          <p:cNvPr id="3" name="TextBox 2"/>
          <p:cNvSpPr txBox="1"/>
          <p:nvPr/>
        </p:nvSpPr>
        <p:spPr>
          <a:xfrm>
            <a:off x="873152" y="691754"/>
            <a:ext cx="7620236" cy="2308324"/>
          </a:xfrm>
          <a:prstGeom prst="rect">
            <a:avLst/>
          </a:prstGeom>
          <a:noFill/>
        </p:spPr>
        <p:txBody>
          <a:bodyPr wrap="square" rtlCol="0">
            <a:spAutoFit/>
          </a:bodyPr>
          <a:lstStyle/>
          <a:p>
            <a:r>
              <a:rPr lang="en-US" dirty="0" smtClean="0"/>
              <a:t>Depths of 410 and 650 are generally correlated. </a:t>
            </a:r>
            <a:r>
              <a:rPr lang="en-US" dirty="0" err="1" smtClean="0"/>
              <a:t>Anticorrelations</a:t>
            </a:r>
            <a:r>
              <a:rPr lang="en-US" dirty="0" smtClean="0"/>
              <a:t>, which are expected for thermal effects,  occur along S. EPR, PAC-ANT Rise, far S. Pacific. One way to have correlated depths is for cold slabs to bottom out at 650 km and displace hotter material upwards.</a:t>
            </a:r>
          </a:p>
          <a:p>
            <a:r>
              <a:rPr lang="en-US" dirty="0" smtClean="0"/>
              <a:t>The combination of cold and water from the slab may also be involved. If slabs have always bottomed out at 650 then it will be a former phase boundary that is now a chemical boundary (</a:t>
            </a:r>
            <a:r>
              <a:rPr lang="en-US" dirty="0" err="1" smtClean="0"/>
              <a:t>eclogite</a:t>
            </a:r>
            <a:r>
              <a:rPr lang="en-US" dirty="0" smtClean="0"/>
              <a:t> over </a:t>
            </a:r>
            <a:r>
              <a:rPr lang="en-US" dirty="0" err="1" smtClean="0"/>
              <a:t>pv</a:t>
            </a:r>
            <a:r>
              <a:rPr lang="en-US" dirty="0" smtClean="0"/>
              <a:t>). Topography in this case is now sensitive to loads as well as T.</a:t>
            </a:r>
            <a:endParaRPr lang="en-US" dirty="0"/>
          </a:p>
        </p:txBody>
      </p:sp>
    </p:spTree>
    <p:extLst>
      <p:ext uri="{BB962C8B-B14F-4D97-AF65-F5344CB8AC3E}">
        <p14:creationId xmlns:p14="http://schemas.microsoft.com/office/powerpoint/2010/main" val="2466440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2387" y="880745"/>
            <a:ext cx="5281613" cy="485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5602" name="Text Box 4"/>
          <p:cNvSpPr txBox="1">
            <a:spLocks noChangeArrowheads="1"/>
          </p:cNvSpPr>
          <p:nvPr/>
        </p:nvSpPr>
        <p:spPr bwMode="auto">
          <a:xfrm>
            <a:off x="5410200" y="6248400"/>
            <a:ext cx="358140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a:latin typeface="Arial" charset="0"/>
              </a:rPr>
              <a:t>Shapiro &amp; Ritzwoller</a:t>
            </a:r>
            <a:endParaRPr lang="en-US">
              <a:latin typeface="Arial" charset="0"/>
            </a:endParaRPr>
          </a:p>
        </p:txBody>
      </p:sp>
      <p:sp>
        <p:nvSpPr>
          <p:cNvPr id="25603" name="Text Box 12"/>
          <p:cNvSpPr txBox="1">
            <a:spLocks noChangeArrowheads="1"/>
          </p:cNvSpPr>
          <p:nvPr/>
        </p:nvSpPr>
        <p:spPr bwMode="auto">
          <a:xfrm>
            <a:off x="228600" y="152400"/>
            <a:ext cx="33528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000" b="1">
                <a:solidFill>
                  <a:schemeClr val="accent2"/>
                </a:solidFill>
                <a:latin typeface="Arial" charset="0"/>
              </a:rPr>
              <a:t>S-velocity vs age &amp; depth</a:t>
            </a:r>
            <a:endParaRPr lang="en-US">
              <a:latin typeface="Arial" charset="0"/>
            </a:endParaRPr>
          </a:p>
        </p:txBody>
      </p:sp>
      <p:pic>
        <p:nvPicPr>
          <p:cNvPr id="2" name="Picture 1"/>
          <p:cNvPicPr>
            <a:picLocks noChangeAspect="1"/>
          </p:cNvPicPr>
          <p:nvPr/>
        </p:nvPicPr>
        <p:blipFill>
          <a:blip r:embed="rId4"/>
          <a:stretch>
            <a:fillRect/>
          </a:stretch>
        </p:blipFill>
        <p:spPr>
          <a:xfrm>
            <a:off x="121920" y="975361"/>
            <a:ext cx="3901440" cy="5639752"/>
          </a:xfrm>
          <a:prstGeom prst="rect">
            <a:avLst/>
          </a:prstGeom>
        </p:spPr>
      </p:pic>
      <p:sp>
        <p:nvSpPr>
          <p:cNvPr id="3" name="TextBox 2"/>
          <p:cNvSpPr txBox="1"/>
          <p:nvPr/>
        </p:nvSpPr>
        <p:spPr>
          <a:xfrm>
            <a:off x="4409440" y="254000"/>
            <a:ext cx="4135120" cy="923330"/>
          </a:xfrm>
          <a:prstGeom prst="rect">
            <a:avLst/>
          </a:prstGeom>
          <a:noFill/>
        </p:spPr>
        <p:txBody>
          <a:bodyPr wrap="square" rtlCol="0">
            <a:spAutoFit/>
          </a:bodyPr>
          <a:lstStyle/>
          <a:p>
            <a:r>
              <a:rPr lang="en-US" dirty="0" smtClean="0"/>
              <a:t>Isotropic inversions yield much thicker and higher </a:t>
            </a:r>
            <a:r>
              <a:rPr lang="en-US" dirty="0" err="1" smtClean="0"/>
              <a:t>wavespeed</a:t>
            </a:r>
            <a:r>
              <a:rPr lang="en-US" dirty="0" smtClean="0"/>
              <a:t> lids and more extreme LVZs</a:t>
            </a:r>
            <a:endParaRPr lang="en-US" dirty="0"/>
          </a:p>
        </p:txBody>
      </p:sp>
      <p:sp>
        <p:nvSpPr>
          <p:cNvPr id="4" name="TextBox 3"/>
          <p:cNvSpPr txBox="1"/>
          <p:nvPr/>
        </p:nvSpPr>
        <p:spPr>
          <a:xfrm>
            <a:off x="7461481" y="4093821"/>
            <a:ext cx="1304059" cy="646331"/>
          </a:xfrm>
          <a:prstGeom prst="rect">
            <a:avLst/>
          </a:prstGeom>
          <a:solidFill>
            <a:schemeClr val="bg1"/>
          </a:solidFill>
        </p:spPr>
        <p:txBody>
          <a:bodyPr wrap="square" rtlCol="0">
            <a:spAutoFit/>
          </a:bodyPr>
          <a:lstStyle/>
          <a:p>
            <a:r>
              <a:rPr lang="en-US" dirty="0" smtClean="0"/>
              <a:t>“cold” ridge mantle</a:t>
            </a:r>
            <a:endParaRPr lang="en-US" dirty="0"/>
          </a:p>
        </p:txBody>
      </p:sp>
      <p:cxnSp>
        <p:nvCxnSpPr>
          <p:cNvPr id="6" name="Straight Arrow Connector 5"/>
          <p:cNvCxnSpPr/>
          <p:nvPr/>
        </p:nvCxnSpPr>
        <p:spPr>
          <a:xfrm flipH="1" flipV="1">
            <a:off x="6576990" y="4093821"/>
            <a:ext cx="884491" cy="2268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ChangeArrowheads="1"/>
          </p:cNvSpPr>
          <p:nvPr/>
        </p:nvSpPr>
        <p:spPr bwMode="auto">
          <a:xfrm>
            <a:off x="2743200" y="381000"/>
            <a:ext cx="4648200" cy="5943600"/>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7650" name="Text Box 3"/>
          <p:cNvSpPr txBox="1">
            <a:spLocks noChangeArrowheads="1"/>
          </p:cNvSpPr>
          <p:nvPr/>
        </p:nvSpPr>
        <p:spPr bwMode="auto">
          <a:xfrm>
            <a:off x="2971800" y="533400"/>
            <a:ext cx="990600" cy="5475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110000"/>
              </a:lnSpc>
              <a:spcBef>
                <a:spcPct val="50000"/>
              </a:spcBef>
            </a:pPr>
            <a:r>
              <a:rPr lang="en-US" sz="2900">
                <a:latin typeface="Futura" charset="0"/>
              </a:rPr>
              <a:t>A</a:t>
            </a:r>
          </a:p>
          <a:p>
            <a:pPr eaLnBrk="1" hangingPunct="1">
              <a:lnSpc>
                <a:spcPct val="110000"/>
              </a:lnSpc>
              <a:spcBef>
                <a:spcPct val="50000"/>
              </a:spcBef>
            </a:pPr>
            <a:r>
              <a:rPr lang="en-US" sz="2900">
                <a:solidFill>
                  <a:srgbClr val="FF6666"/>
                </a:solidFill>
                <a:latin typeface="Futura" charset="0"/>
              </a:rPr>
              <a:t>B</a:t>
            </a:r>
            <a:r>
              <a:rPr lang="ja-JP" altLang="en-US" sz="2900">
                <a:solidFill>
                  <a:srgbClr val="FF6666"/>
                </a:solidFill>
                <a:latin typeface="Futura" charset="0"/>
              </a:rPr>
              <a:t>’</a:t>
            </a:r>
            <a:endParaRPr lang="en-US" altLang="ja-JP" sz="2900">
              <a:solidFill>
                <a:srgbClr val="FF6666"/>
              </a:solidFill>
              <a:latin typeface="Futura" charset="0"/>
            </a:endParaRPr>
          </a:p>
          <a:p>
            <a:pPr eaLnBrk="1" hangingPunct="1">
              <a:lnSpc>
                <a:spcPct val="90000"/>
              </a:lnSpc>
              <a:spcBef>
                <a:spcPct val="50000"/>
              </a:spcBef>
            </a:pPr>
            <a:r>
              <a:rPr lang="en-US" sz="2900">
                <a:solidFill>
                  <a:srgbClr val="FF6666"/>
                </a:solidFill>
                <a:latin typeface="Futura" charset="0"/>
              </a:rPr>
              <a:t>B</a:t>
            </a:r>
            <a:r>
              <a:rPr lang="ja-JP" altLang="en-US" sz="2900">
                <a:solidFill>
                  <a:srgbClr val="FF6666"/>
                </a:solidFill>
                <a:latin typeface="Futura" charset="0"/>
              </a:rPr>
              <a:t>”</a:t>
            </a:r>
            <a:endParaRPr lang="en-US" altLang="ja-JP" sz="2900">
              <a:latin typeface="Futura" charset="0"/>
            </a:endParaRPr>
          </a:p>
          <a:p>
            <a:pPr eaLnBrk="1" hangingPunct="1">
              <a:lnSpc>
                <a:spcPct val="140000"/>
              </a:lnSpc>
              <a:spcBef>
                <a:spcPct val="50000"/>
              </a:spcBef>
            </a:pPr>
            <a:r>
              <a:rPr lang="en-US" sz="2900">
                <a:latin typeface="Futura" charset="0"/>
              </a:rPr>
              <a:t>C</a:t>
            </a:r>
            <a:r>
              <a:rPr lang="ja-JP" altLang="en-US" sz="2900">
                <a:latin typeface="Futura" charset="0"/>
              </a:rPr>
              <a:t>’</a:t>
            </a:r>
            <a:endParaRPr lang="en-US" altLang="ja-JP" sz="2900">
              <a:latin typeface="Futura" charset="0"/>
            </a:endParaRPr>
          </a:p>
          <a:p>
            <a:pPr eaLnBrk="1" hangingPunct="1">
              <a:lnSpc>
                <a:spcPct val="140000"/>
              </a:lnSpc>
              <a:spcBef>
                <a:spcPct val="50000"/>
              </a:spcBef>
            </a:pPr>
            <a:r>
              <a:rPr lang="en-US" sz="2900">
                <a:latin typeface="Futura" charset="0"/>
              </a:rPr>
              <a:t>C</a:t>
            </a:r>
            <a:r>
              <a:rPr lang="ja-JP" altLang="en-US" sz="2900">
                <a:latin typeface="Futura" charset="0"/>
              </a:rPr>
              <a:t>’’</a:t>
            </a:r>
            <a:endParaRPr lang="en-US" altLang="ja-JP" sz="2900">
              <a:latin typeface="Futura" charset="0"/>
            </a:endParaRPr>
          </a:p>
          <a:p>
            <a:pPr eaLnBrk="1" hangingPunct="1">
              <a:lnSpc>
                <a:spcPct val="80000"/>
              </a:lnSpc>
              <a:spcBef>
                <a:spcPct val="50000"/>
              </a:spcBef>
            </a:pPr>
            <a:endParaRPr lang="en-US" sz="2900">
              <a:latin typeface="Futura" charset="0"/>
            </a:endParaRPr>
          </a:p>
          <a:p>
            <a:pPr eaLnBrk="1" hangingPunct="1">
              <a:lnSpc>
                <a:spcPct val="50000"/>
              </a:lnSpc>
              <a:spcBef>
                <a:spcPct val="50000"/>
              </a:spcBef>
            </a:pPr>
            <a:r>
              <a:rPr lang="en-US" sz="2900">
                <a:latin typeface="Futura" charset="0"/>
              </a:rPr>
              <a:t>D</a:t>
            </a:r>
            <a:r>
              <a:rPr lang="ja-JP" altLang="en-US" sz="2900">
                <a:latin typeface="Futura" charset="0"/>
              </a:rPr>
              <a:t>’</a:t>
            </a:r>
            <a:endParaRPr lang="en-US" altLang="ja-JP" sz="2900">
              <a:latin typeface="Futura" charset="0"/>
            </a:endParaRPr>
          </a:p>
          <a:p>
            <a:pPr eaLnBrk="1" hangingPunct="1">
              <a:lnSpc>
                <a:spcPct val="50000"/>
              </a:lnSpc>
              <a:spcBef>
                <a:spcPct val="50000"/>
              </a:spcBef>
            </a:pPr>
            <a:endParaRPr lang="en-US" sz="2900">
              <a:latin typeface="Futura" charset="0"/>
            </a:endParaRPr>
          </a:p>
          <a:p>
            <a:pPr eaLnBrk="1" hangingPunct="1">
              <a:lnSpc>
                <a:spcPct val="50000"/>
              </a:lnSpc>
              <a:spcBef>
                <a:spcPct val="50000"/>
              </a:spcBef>
            </a:pPr>
            <a:r>
              <a:rPr lang="en-US" sz="2900">
                <a:latin typeface="Futura" charset="0"/>
              </a:rPr>
              <a:t>D</a:t>
            </a:r>
            <a:r>
              <a:rPr lang="ja-JP" altLang="en-US" sz="2900">
                <a:latin typeface="Futura" charset="0"/>
              </a:rPr>
              <a:t>”</a:t>
            </a:r>
            <a:endParaRPr lang="en-US" sz="3200">
              <a:latin typeface="Arial" charset="0"/>
            </a:endParaRPr>
          </a:p>
        </p:txBody>
      </p:sp>
      <p:sp>
        <p:nvSpPr>
          <p:cNvPr id="27651" name="Text Box 4"/>
          <p:cNvSpPr txBox="1">
            <a:spLocks noChangeArrowheads="1"/>
          </p:cNvSpPr>
          <p:nvPr/>
        </p:nvSpPr>
        <p:spPr bwMode="auto">
          <a:xfrm>
            <a:off x="3810000" y="152400"/>
            <a:ext cx="1447800" cy="6989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lvl1pPr marL="457200" indent="-45720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60000"/>
              </a:lnSpc>
              <a:spcBef>
                <a:spcPct val="50000"/>
              </a:spcBef>
            </a:pPr>
            <a:endParaRPr lang="en-US" sz="2800">
              <a:latin typeface="Bookman Old Style" charset="0"/>
            </a:endParaRPr>
          </a:p>
          <a:p>
            <a:pPr eaLnBrk="1" hangingPunct="1">
              <a:lnSpc>
                <a:spcPct val="60000"/>
              </a:lnSpc>
              <a:spcBef>
                <a:spcPct val="50000"/>
              </a:spcBef>
            </a:pPr>
            <a:r>
              <a:rPr lang="en-US" sz="2800">
                <a:latin typeface="Bookman Old Style" charset="0"/>
              </a:rPr>
              <a:t>Crust</a:t>
            </a:r>
          </a:p>
          <a:p>
            <a:pPr eaLnBrk="1" hangingPunct="1">
              <a:lnSpc>
                <a:spcPct val="60000"/>
              </a:lnSpc>
              <a:spcBef>
                <a:spcPct val="50000"/>
              </a:spcBef>
            </a:pPr>
            <a:endParaRPr lang="en-US">
              <a:latin typeface="Bookman Old Style" charset="0"/>
            </a:endParaRPr>
          </a:p>
          <a:p>
            <a:pPr eaLnBrk="1" hangingPunct="1">
              <a:lnSpc>
                <a:spcPct val="60000"/>
              </a:lnSpc>
              <a:spcBef>
                <a:spcPct val="50000"/>
              </a:spcBef>
            </a:pPr>
            <a:r>
              <a:rPr lang="en-US">
                <a:latin typeface="Bookman Old Style" charset="0"/>
              </a:rPr>
              <a:t>LID</a:t>
            </a:r>
          </a:p>
          <a:p>
            <a:pPr eaLnBrk="1" hangingPunct="1">
              <a:lnSpc>
                <a:spcPct val="130000"/>
              </a:lnSpc>
              <a:spcBef>
                <a:spcPct val="50000"/>
              </a:spcBef>
            </a:pPr>
            <a:endParaRPr lang="en-US">
              <a:latin typeface="Bookman Old Style" charset="0"/>
            </a:endParaRPr>
          </a:p>
          <a:p>
            <a:pPr eaLnBrk="1" hangingPunct="1">
              <a:lnSpc>
                <a:spcPct val="90000"/>
              </a:lnSpc>
              <a:spcBef>
                <a:spcPct val="50000"/>
              </a:spcBef>
            </a:pPr>
            <a:r>
              <a:rPr lang="en-US">
                <a:solidFill>
                  <a:srgbClr val="FF6666"/>
                </a:solidFill>
                <a:latin typeface="Bookman Old Style" charset="0"/>
              </a:rPr>
              <a:t>220 km</a:t>
            </a:r>
            <a:endParaRPr lang="en-US">
              <a:latin typeface="Bookman Old Style" charset="0"/>
            </a:endParaRPr>
          </a:p>
          <a:p>
            <a:pPr eaLnBrk="1" hangingPunct="1">
              <a:lnSpc>
                <a:spcPct val="90000"/>
              </a:lnSpc>
              <a:spcBef>
                <a:spcPct val="50000"/>
              </a:spcBef>
            </a:pPr>
            <a:r>
              <a:rPr lang="en-US">
                <a:latin typeface="Bookman Old Style" charset="0"/>
              </a:rPr>
              <a:t>410</a:t>
            </a:r>
          </a:p>
          <a:p>
            <a:pPr eaLnBrk="1" hangingPunct="1">
              <a:lnSpc>
                <a:spcPct val="70000"/>
              </a:lnSpc>
              <a:spcBef>
                <a:spcPct val="50000"/>
              </a:spcBef>
            </a:pPr>
            <a:r>
              <a:rPr lang="en-US">
                <a:latin typeface="Bookman Old Style" charset="0"/>
              </a:rPr>
              <a:t>650</a:t>
            </a:r>
          </a:p>
          <a:p>
            <a:pPr eaLnBrk="1" hangingPunct="1">
              <a:lnSpc>
                <a:spcPct val="70000"/>
              </a:lnSpc>
              <a:spcBef>
                <a:spcPct val="50000"/>
              </a:spcBef>
            </a:pPr>
            <a:r>
              <a:rPr lang="en-US">
                <a:latin typeface="Bookman Old Style" charset="0"/>
              </a:rPr>
              <a:t>1000</a:t>
            </a:r>
          </a:p>
          <a:p>
            <a:pPr eaLnBrk="1" hangingPunct="1">
              <a:lnSpc>
                <a:spcPct val="70000"/>
              </a:lnSpc>
              <a:spcBef>
                <a:spcPct val="50000"/>
              </a:spcBef>
            </a:pPr>
            <a:r>
              <a:rPr lang="en-US">
                <a:latin typeface="Bookman Old Style" charset="0"/>
              </a:rPr>
              <a:t>Lower</a:t>
            </a:r>
          </a:p>
          <a:p>
            <a:pPr eaLnBrk="1" hangingPunct="1">
              <a:lnSpc>
                <a:spcPct val="50000"/>
              </a:lnSpc>
              <a:spcBef>
                <a:spcPct val="50000"/>
              </a:spcBef>
            </a:pPr>
            <a:r>
              <a:rPr lang="en-US">
                <a:latin typeface="Bookman Old Style" charset="0"/>
              </a:rPr>
              <a:t>Mantle</a:t>
            </a:r>
          </a:p>
          <a:p>
            <a:pPr eaLnBrk="1" hangingPunct="1">
              <a:lnSpc>
                <a:spcPct val="50000"/>
              </a:lnSpc>
              <a:spcBef>
                <a:spcPct val="50000"/>
              </a:spcBef>
            </a:pPr>
            <a:endParaRPr lang="en-US">
              <a:latin typeface="Bookman Old Style" charset="0"/>
            </a:endParaRPr>
          </a:p>
          <a:p>
            <a:pPr eaLnBrk="1" hangingPunct="1">
              <a:lnSpc>
                <a:spcPct val="50000"/>
              </a:lnSpc>
              <a:spcBef>
                <a:spcPct val="50000"/>
              </a:spcBef>
            </a:pPr>
            <a:r>
              <a:rPr lang="en-US">
                <a:latin typeface="Bookman Old Style" charset="0"/>
              </a:rPr>
              <a:t>CMB</a:t>
            </a:r>
          </a:p>
          <a:p>
            <a:pPr eaLnBrk="1" hangingPunct="1">
              <a:spcBef>
                <a:spcPct val="50000"/>
              </a:spcBef>
              <a:buFont typeface="Arial" charset="0"/>
              <a:buAutoNum type="arabicPlain" startAt="410"/>
            </a:pPr>
            <a:endParaRPr lang="en-US">
              <a:latin typeface="Bookman Old Style" charset="0"/>
            </a:endParaRPr>
          </a:p>
          <a:p>
            <a:pPr eaLnBrk="1" hangingPunct="1">
              <a:spcBef>
                <a:spcPct val="50000"/>
              </a:spcBef>
            </a:pPr>
            <a:endParaRPr lang="en-US" sz="3200">
              <a:latin typeface="Arial" charset="0"/>
            </a:endParaRPr>
          </a:p>
        </p:txBody>
      </p:sp>
      <p:sp>
        <p:nvSpPr>
          <p:cNvPr id="27652" name="Line 5"/>
          <p:cNvSpPr>
            <a:spLocks noChangeShapeType="1"/>
          </p:cNvSpPr>
          <p:nvPr/>
        </p:nvSpPr>
        <p:spPr bwMode="auto">
          <a:xfrm>
            <a:off x="5410200" y="381000"/>
            <a:ext cx="1143000" cy="19050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53" name="Line 6"/>
          <p:cNvSpPr>
            <a:spLocks noChangeShapeType="1"/>
          </p:cNvSpPr>
          <p:nvPr/>
        </p:nvSpPr>
        <p:spPr bwMode="auto">
          <a:xfrm flipH="1">
            <a:off x="5638800" y="2286000"/>
            <a:ext cx="914400" cy="34290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54" name="Line 7"/>
          <p:cNvSpPr>
            <a:spLocks noChangeShapeType="1"/>
          </p:cNvSpPr>
          <p:nvPr/>
        </p:nvSpPr>
        <p:spPr bwMode="auto">
          <a:xfrm>
            <a:off x="5638800" y="5715000"/>
            <a:ext cx="1066800" cy="6096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55" name="Text Box 8"/>
          <p:cNvSpPr txBox="1">
            <a:spLocks noChangeArrowheads="1"/>
          </p:cNvSpPr>
          <p:nvPr/>
        </p:nvSpPr>
        <p:spPr bwMode="auto">
          <a:xfrm>
            <a:off x="6324600" y="3581400"/>
            <a:ext cx="990600"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3600">
                <a:latin typeface="American Typewriter" charset="0"/>
              </a:rPr>
              <a:t>Tp</a:t>
            </a:r>
            <a:endParaRPr lang="en-US" sz="3200">
              <a:latin typeface="Arial" charset="0"/>
            </a:endParaRPr>
          </a:p>
        </p:txBody>
      </p:sp>
      <p:sp>
        <p:nvSpPr>
          <p:cNvPr id="27656" name="Rectangle 9" descr="Dark horizontal"/>
          <p:cNvSpPr>
            <a:spLocks noChangeArrowheads="1"/>
          </p:cNvSpPr>
          <p:nvPr/>
        </p:nvSpPr>
        <p:spPr bwMode="auto">
          <a:xfrm>
            <a:off x="3810000" y="1828800"/>
            <a:ext cx="1828800" cy="685800"/>
          </a:xfrm>
          <a:prstGeom prst="rect">
            <a:avLst/>
          </a:prstGeom>
          <a:pattFill prst="dkHorz">
            <a:fgClr>
              <a:schemeClr val="tx1"/>
            </a:fgClr>
            <a:bgClr>
              <a:schemeClr val="bg1"/>
            </a:bgClr>
          </a:pattFill>
          <a:ln w="9525">
            <a:solidFill>
              <a:schemeClr val="tx1"/>
            </a:solidFill>
            <a:miter lim="800000"/>
            <a:headEnd/>
            <a:tailEnd/>
          </a:ln>
        </p:spPr>
        <p:txBody>
          <a:bodyPr wrap="none" anchor="ctr"/>
          <a:lstStyle/>
          <a:p>
            <a:endParaRPr lang="en-US"/>
          </a:p>
        </p:txBody>
      </p:sp>
      <p:sp>
        <p:nvSpPr>
          <p:cNvPr id="27657" name="Text Box 10"/>
          <p:cNvSpPr txBox="1">
            <a:spLocks noChangeArrowheads="1"/>
          </p:cNvSpPr>
          <p:nvPr/>
        </p:nvSpPr>
        <p:spPr bwMode="auto">
          <a:xfrm>
            <a:off x="6172200" y="838200"/>
            <a:ext cx="838200" cy="51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800">
                <a:latin typeface="American Typewriter" charset="0"/>
              </a:rPr>
              <a:t>BL</a:t>
            </a:r>
            <a:endParaRPr lang="en-US" sz="3200">
              <a:latin typeface="Arial" charset="0"/>
            </a:endParaRPr>
          </a:p>
        </p:txBody>
      </p:sp>
      <p:sp>
        <p:nvSpPr>
          <p:cNvPr id="27658" name="Text Box 11"/>
          <p:cNvSpPr txBox="1">
            <a:spLocks noChangeArrowheads="1"/>
          </p:cNvSpPr>
          <p:nvPr/>
        </p:nvSpPr>
        <p:spPr bwMode="auto">
          <a:xfrm>
            <a:off x="6019800" y="5486400"/>
            <a:ext cx="762000" cy="51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800">
                <a:latin typeface="American Typewriter" charset="0"/>
              </a:rPr>
              <a:t>BL</a:t>
            </a:r>
            <a:endParaRPr lang="en-US" sz="3200">
              <a:latin typeface="Arial" charset="0"/>
            </a:endParaRPr>
          </a:p>
        </p:txBody>
      </p:sp>
      <p:sp>
        <p:nvSpPr>
          <p:cNvPr id="27659" name="Text Box 12"/>
          <p:cNvSpPr txBox="1">
            <a:spLocks noChangeArrowheads="1"/>
          </p:cNvSpPr>
          <p:nvPr/>
        </p:nvSpPr>
        <p:spPr bwMode="auto">
          <a:xfrm>
            <a:off x="4038600" y="1981200"/>
            <a:ext cx="1219200" cy="48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600">
                <a:solidFill>
                  <a:schemeClr val="bg1"/>
                </a:solidFill>
                <a:latin typeface="Arial" charset="0"/>
              </a:rPr>
              <a:t>LVL</a:t>
            </a:r>
            <a:endParaRPr lang="en-US" sz="3200">
              <a:latin typeface="Arial" charset="0"/>
            </a:endParaRPr>
          </a:p>
        </p:txBody>
      </p:sp>
      <p:sp>
        <p:nvSpPr>
          <p:cNvPr id="27660" name="Text Box 13"/>
          <p:cNvSpPr txBox="1">
            <a:spLocks noChangeArrowheads="1"/>
          </p:cNvSpPr>
          <p:nvPr/>
        </p:nvSpPr>
        <p:spPr bwMode="auto">
          <a:xfrm>
            <a:off x="5638800" y="1676400"/>
            <a:ext cx="457200" cy="1004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latin typeface="Arial" charset="0"/>
              </a:rPr>
              <a:t>G</a:t>
            </a:r>
          </a:p>
          <a:p>
            <a:pPr eaLnBrk="1" hangingPunct="1">
              <a:spcBef>
                <a:spcPct val="50000"/>
              </a:spcBef>
            </a:pPr>
            <a:r>
              <a:rPr lang="en-US">
                <a:latin typeface="Arial" charset="0"/>
              </a:rPr>
              <a:t>L</a:t>
            </a:r>
          </a:p>
        </p:txBody>
      </p:sp>
      <p:sp>
        <p:nvSpPr>
          <p:cNvPr id="27661" name="Text Box 14"/>
          <p:cNvSpPr txBox="1">
            <a:spLocks noChangeArrowheads="1"/>
          </p:cNvSpPr>
          <p:nvPr/>
        </p:nvSpPr>
        <p:spPr bwMode="auto">
          <a:xfrm>
            <a:off x="533400" y="1295400"/>
            <a:ext cx="1905000" cy="1189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latin typeface="Arial" charset="0"/>
              </a:rPr>
              <a:t>Gutenberg</a:t>
            </a:r>
            <a:r>
              <a:rPr lang="ja-JP" altLang="en-US">
                <a:latin typeface="Arial" charset="0"/>
              </a:rPr>
              <a:t>’</a:t>
            </a:r>
            <a:r>
              <a:rPr lang="en-US" altLang="ja-JP">
                <a:latin typeface="Arial" charset="0"/>
              </a:rPr>
              <a:t>s Region B</a:t>
            </a:r>
          </a:p>
          <a:p>
            <a:pPr eaLnBrk="1" hangingPunct="1">
              <a:spcBef>
                <a:spcPct val="50000"/>
              </a:spcBef>
            </a:pPr>
            <a:r>
              <a:rPr lang="en-US" sz="1600">
                <a:latin typeface="Arial" charset="0"/>
              </a:rPr>
              <a:t>Moho to 220 km</a:t>
            </a:r>
            <a:endParaRPr lang="en-US">
              <a:latin typeface="Arial" charset="0"/>
            </a:endParaRPr>
          </a:p>
        </p:txBody>
      </p:sp>
      <p:sp>
        <p:nvSpPr>
          <p:cNvPr id="27662" name="Text Box 15"/>
          <p:cNvSpPr txBox="1">
            <a:spLocks noChangeArrowheads="1"/>
          </p:cNvSpPr>
          <p:nvPr/>
        </p:nvSpPr>
        <p:spPr bwMode="auto">
          <a:xfrm>
            <a:off x="685800" y="5486400"/>
            <a:ext cx="16002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latin typeface="Arial" charset="0"/>
              </a:rPr>
              <a:t>Bullen</a:t>
            </a:r>
            <a:r>
              <a:rPr lang="ja-JP" altLang="en-US">
                <a:latin typeface="Arial" charset="0"/>
              </a:rPr>
              <a:t>’</a:t>
            </a:r>
            <a:r>
              <a:rPr lang="en-US" altLang="ja-JP">
                <a:latin typeface="Arial" charset="0"/>
              </a:rPr>
              <a:t>s Region D</a:t>
            </a:r>
            <a:r>
              <a:rPr lang="ja-JP" altLang="en-US">
                <a:latin typeface="Arial" charset="0"/>
              </a:rPr>
              <a:t>”</a:t>
            </a:r>
            <a:endParaRPr lang="en-US">
              <a:latin typeface="Arial" charset="0"/>
            </a:endParaRPr>
          </a:p>
        </p:txBody>
      </p:sp>
      <p:sp>
        <p:nvSpPr>
          <p:cNvPr id="27663" name="Text Box 16"/>
          <p:cNvSpPr txBox="1">
            <a:spLocks noChangeArrowheads="1"/>
          </p:cNvSpPr>
          <p:nvPr/>
        </p:nvSpPr>
        <p:spPr bwMode="auto">
          <a:xfrm>
            <a:off x="609600" y="3048000"/>
            <a:ext cx="19812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latin typeface="Arial" charset="0"/>
              </a:rPr>
              <a:t>Subadiabatic geotherm</a:t>
            </a:r>
          </a:p>
        </p:txBody>
      </p:sp>
      <p:sp>
        <p:nvSpPr>
          <p:cNvPr id="25617" name="Text Box 17"/>
          <p:cNvSpPr txBox="1">
            <a:spLocks noChangeArrowheads="1"/>
          </p:cNvSpPr>
          <p:nvPr/>
        </p:nvSpPr>
        <p:spPr bwMode="auto">
          <a:xfrm>
            <a:off x="6248400" y="4343400"/>
            <a:ext cx="2514600" cy="118745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solidFill>
                  <a:srgbClr val="FF0000"/>
                </a:solidFill>
                <a:latin typeface="Arial" charset="0"/>
              </a:rPr>
              <a:t>Note: Tp in D</a:t>
            </a:r>
            <a:r>
              <a:rPr lang="ja-JP" altLang="en-US">
                <a:solidFill>
                  <a:srgbClr val="FF0000"/>
                </a:solidFill>
                <a:latin typeface="Arial" charset="0"/>
              </a:rPr>
              <a:t>”</a:t>
            </a:r>
            <a:r>
              <a:rPr lang="en-US" altLang="ja-JP">
                <a:solidFill>
                  <a:srgbClr val="FF0000"/>
                </a:solidFill>
                <a:latin typeface="Arial" charset="0"/>
              </a:rPr>
              <a:t> is not necessarily higher than in B</a:t>
            </a:r>
            <a:endParaRPr lang="en-US">
              <a:latin typeface="Arial" charset="0"/>
            </a:endParaRPr>
          </a:p>
        </p:txBody>
      </p:sp>
      <p:sp>
        <p:nvSpPr>
          <p:cNvPr id="25618" name="Line 18"/>
          <p:cNvSpPr>
            <a:spLocks noChangeShapeType="1"/>
          </p:cNvSpPr>
          <p:nvPr/>
        </p:nvSpPr>
        <p:spPr bwMode="auto">
          <a:xfrm flipV="1">
            <a:off x="6019800" y="1600200"/>
            <a:ext cx="76200" cy="4267200"/>
          </a:xfrm>
          <a:prstGeom prst="line">
            <a:avLst/>
          </a:prstGeom>
          <a:noFill/>
          <a:ln w="28575">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7666" name="Text Box 19"/>
          <p:cNvSpPr txBox="1">
            <a:spLocks noChangeArrowheads="1"/>
          </p:cNvSpPr>
          <p:nvPr/>
        </p:nvSpPr>
        <p:spPr bwMode="auto">
          <a:xfrm>
            <a:off x="6781800" y="1676400"/>
            <a:ext cx="1981200" cy="118745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latin typeface="Arial" charset="0"/>
              </a:rPr>
              <a:t>Potential temperature, Tp</a:t>
            </a:r>
          </a:p>
        </p:txBody>
      </p:sp>
      <p:sp>
        <p:nvSpPr>
          <p:cNvPr id="27667" name="Text Box 20"/>
          <p:cNvSpPr txBox="1">
            <a:spLocks noChangeArrowheads="1"/>
          </p:cNvSpPr>
          <p:nvPr/>
        </p:nvSpPr>
        <p:spPr bwMode="auto">
          <a:xfrm>
            <a:off x="228600" y="0"/>
            <a:ext cx="2286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latin typeface="American Typewriter" charset="0"/>
              </a:rPr>
              <a:t>nomenclature</a:t>
            </a:r>
            <a:endParaRPr lang="en-US">
              <a:latin typeface="Arial" charset="0"/>
            </a:endParaRPr>
          </a:p>
        </p:txBody>
      </p:sp>
      <p:sp>
        <p:nvSpPr>
          <p:cNvPr id="25621" name="Rectangle 21"/>
          <p:cNvSpPr>
            <a:spLocks noChangeArrowheads="1"/>
          </p:cNvSpPr>
          <p:nvPr/>
        </p:nvSpPr>
        <p:spPr bwMode="auto">
          <a:xfrm>
            <a:off x="381000" y="1143000"/>
            <a:ext cx="5257800" cy="1447800"/>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7" presetClass="entr" presetSubtype="4" fill="hold" grpId="0" nodeType="clickEffect">
                                  <p:stCondLst>
                                    <p:cond delay="0"/>
                                  </p:stCondLst>
                                  <p:childTnLst>
                                    <p:set>
                                      <p:cBhvr>
                                        <p:cTn id="10" dur="1" fill="hold">
                                          <p:stCondLst>
                                            <p:cond delay="0"/>
                                          </p:stCondLst>
                                        </p:cTn>
                                        <p:tgtEl>
                                          <p:spTgt spid="25618"/>
                                        </p:tgtEl>
                                        <p:attrNameLst>
                                          <p:attrName>style.visibility</p:attrName>
                                        </p:attrNameLst>
                                      </p:cBhvr>
                                      <p:to>
                                        <p:strVal val="visible"/>
                                      </p:to>
                                    </p:set>
                                    <p:anim calcmode="lin" valueType="num">
                                      <p:cBhvr additive="base">
                                        <p:cTn id="11" dur="1000" fill="hold"/>
                                        <p:tgtEl>
                                          <p:spTgt spid="25618"/>
                                        </p:tgtEl>
                                        <p:attrNameLst>
                                          <p:attrName>ppt_x</p:attrName>
                                        </p:attrNameLst>
                                      </p:cBhvr>
                                      <p:tavLst>
                                        <p:tav tm="0">
                                          <p:val>
                                            <p:strVal val="#ppt_x"/>
                                          </p:val>
                                        </p:tav>
                                        <p:tav tm="100000">
                                          <p:val>
                                            <p:strVal val="#ppt_x"/>
                                          </p:val>
                                        </p:tav>
                                      </p:tavLst>
                                    </p:anim>
                                    <p:anim calcmode="lin" valueType="num">
                                      <p:cBhvr additive="base">
                                        <p:cTn id="12" dur="1000" fill="hold"/>
                                        <p:tgtEl>
                                          <p:spTgt spid="2561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6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7" grpId="0" animBg="1"/>
      <p:bldP spid="25618" grpId="0" animBg="1"/>
      <p:bldP spid="256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Line 2"/>
          <p:cNvSpPr>
            <a:spLocks noChangeShapeType="1"/>
          </p:cNvSpPr>
          <p:nvPr/>
        </p:nvSpPr>
        <p:spPr bwMode="auto">
          <a:xfrm>
            <a:off x="1981200" y="1752600"/>
            <a:ext cx="1828800" cy="2362200"/>
          </a:xfrm>
          <a:prstGeom prst="line">
            <a:avLst/>
          </a:prstGeom>
          <a:noFill/>
          <a:ln w="38100">
            <a:solidFill>
              <a:srgbClr val="CC00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698" name="Line 3"/>
          <p:cNvSpPr>
            <a:spLocks noChangeShapeType="1"/>
          </p:cNvSpPr>
          <p:nvPr/>
        </p:nvSpPr>
        <p:spPr bwMode="auto">
          <a:xfrm flipH="1">
            <a:off x="3733800" y="4114800"/>
            <a:ext cx="76200" cy="914400"/>
          </a:xfrm>
          <a:prstGeom prst="line">
            <a:avLst/>
          </a:prstGeom>
          <a:noFill/>
          <a:ln w="38100">
            <a:solidFill>
              <a:srgbClr val="CC00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699" name="Line 4"/>
          <p:cNvSpPr>
            <a:spLocks noChangeShapeType="1"/>
          </p:cNvSpPr>
          <p:nvPr/>
        </p:nvSpPr>
        <p:spPr bwMode="auto">
          <a:xfrm flipH="1">
            <a:off x="6553200" y="1447800"/>
            <a:ext cx="1143000" cy="2743200"/>
          </a:xfrm>
          <a:prstGeom prst="line">
            <a:avLst/>
          </a:prstGeom>
          <a:noFill/>
          <a:ln w="57150" cmpd="thickThin">
            <a:solidFill>
              <a:srgbClr val="CC00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00" name="Line 5"/>
          <p:cNvSpPr>
            <a:spLocks noChangeShapeType="1"/>
          </p:cNvSpPr>
          <p:nvPr/>
        </p:nvSpPr>
        <p:spPr bwMode="auto">
          <a:xfrm>
            <a:off x="6553200" y="4191000"/>
            <a:ext cx="228600" cy="762000"/>
          </a:xfrm>
          <a:prstGeom prst="line">
            <a:avLst/>
          </a:prstGeom>
          <a:noFill/>
          <a:ln w="57150" cmpd="thinThick">
            <a:solidFill>
              <a:srgbClr val="CC00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01" name="Line 6"/>
          <p:cNvSpPr>
            <a:spLocks noChangeShapeType="1"/>
          </p:cNvSpPr>
          <p:nvPr/>
        </p:nvSpPr>
        <p:spPr bwMode="auto">
          <a:xfrm flipH="1">
            <a:off x="5715000" y="1524000"/>
            <a:ext cx="1371600" cy="1752600"/>
          </a:xfrm>
          <a:prstGeom prst="line">
            <a:avLst/>
          </a:prstGeom>
          <a:noFill/>
          <a:ln w="57150">
            <a:solidFill>
              <a:schemeClr val="accent2"/>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02" name="Line 7"/>
          <p:cNvSpPr>
            <a:spLocks noChangeShapeType="1"/>
          </p:cNvSpPr>
          <p:nvPr/>
        </p:nvSpPr>
        <p:spPr bwMode="auto">
          <a:xfrm>
            <a:off x="5715000" y="3276600"/>
            <a:ext cx="762000" cy="990600"/>
          </a:xfrm>
          <a:prstGeom prst="line">
            <a:avLst/>
          </a:prstGeom>
          <a:noFill/>
          <a:ln w="57150">
            <a:solidFill>
              <a:schemeClr val="accent2"/>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03" name="Rectangle 8"/>
          <p:cNvSpPr>
            <a:spLocks noChangeArrowheads="1"/>
          </p:cNvSpPr>
          <p:nvPr/>
        </p:nvSpPr>
        <p:spPr bwMode="auto">
          <a:xfrm>
            <a:off x="1981200" y="1447800"/>
            <a:ext cx="6172200" cy="3581400"/>
          </a:xfrm>
          <a:prstGeom prst="rect">
            <a:avLst/>
          </a:prstGeom>
          <a:noFill/>
          <a:ln w="57150">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9704" name="Line 9"/>
          <p:cNvSpPr>
            <a:spLocks noChangeShapeType="1"/>
          </p:cNvSpPr>
          <p:nvPr/>
        </p:nvSpPr>
        <p:spPr bwMode="auto">
          <a:xfrm>
            <a:off x="4114800" y="1676400"/>
            <a:ext cx="838200" cy="15240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05" name="Line 10"/>
          <p:cNvSpPr>
            <a:spLocks noChangeShapeType="1"/>
          </p:cNvSpPr>
          <p:nvPr/>
        </p:nvSpPr>
        <p:spPr bwMode="auto">
          <a:xfrm flipH="1">
            <a:off x="4114800" y="3200400"/>
            <a:ext cx="838200" cy="8382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06" name="Text Box 11"/>
          <p:cNvSpPr txBox="1">
            <a:spLocks noChangeArrowheads="1"/>
          </p:cNvSpPr>
          <p:nvPr/>
        </p:nvSpPr>
        <p:spPr bwMode="auto">
          <a:xfrm>
            <a:off x="2514600" y="3124200"/>
            <a:ext cx="914400" cy="51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800">
                <a:solidFill>
                  <a:srgbClr val="CC0066"/>
                </a:solidFill>
                <a:latin typeface="Arial" charset="0"/>
              </a:rPr>
              <a:t>T</a:t>
            </a:r>
            <a:endParaRPr lang="en-US">
              <a:latin typeface="Arial" charset="0"/>
            </a:endParaRPr>
          </a:p>
        </p:txBody>
      </p:sp>
      <p:sp>
        <p:nvSpPr>
          <p:cNvPr id="29707" name="Text Box 12"/>
          <p:cNvSpPr txBox="1">
            <a:spLocks noChangeArrowheads="1"/>
          </p:cNvSpPr>
          <p:nvPr/>
        </p:nvSpPr>
        <p:spPr bwMode="auto">
          <a:xfrm>
            <a:off x="5486400" y="2057400"/>
            <a:ext cx="838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solidFill>
                  <a:schemeClr val="accent2"/>
                </a:solidFill>
                <a:latin typeface="Arial" charset="0"/>
              </a:rPr>
              <a:t>VSV</a:t>
            </a:r>
            <a:endParaRPr lang="en-US">
              <a:latin typeface="Arial" charset="0"/>
            </a:endParaRPr>
          </a:p>
        </p:txBody>
      </p:sp>
      <p:sp>
        <p:nvSpPr>
          <p:cNvPr id="29708" name="Text Box 13"/>
          <p:cNvSpPr txBox="1">
            <a:spLocks noChangeArrowheads="1"/>
          </p:cNvSpPr>
          <p:nvPr/>
        </p:nvSpPr>
        <p:spPr bwMode="auto">
          <a:xfrm>
            <a:off x="7162800" y="3124200"/>
            <a:ext cx="914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solidFill>
                  <a:srgbClr val="CC0066"/>
                </a:solidFill>
                <a:latin typeface="Arial" charset="0"/>
              </a:rPr>
              <a:t>VSH</a:t>
            </a:r>
            <a:endParaRPr lang="en-US">
              <a:latin typeface="Arial" charset="0"/>
            </a:endParaRPr>
          </a:p>
        </p:txBody>
      </p:sp>
      <p:sp>
        <p:nvSpPr>
          <p:cNvPr id="29709" name="Text Box 14"/>
          <p:cNvSpPr txBox="1">
            <a:spLocks noChangeArrowheads="1"/>
          </p:cNvSpPr>
          <p:nvPr/>
        </p:nvSpPr>
        <p:spPr bwMode="auto">
          <a:xfrm>
            <a:off x="4343400" y="1600200"/>
            <a:ext cx="12954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000">
                <a:latin typeface="Arial" charset="0"/>
              </a:rPr>
              <a:t>Melt content</a:t>
            </a:r>
            <a:endParaRPr lang="en-US">
              <a:latin typeface="Arial" charset="0"/>
            </a:endParaRPr>
          </a:p>
        </p:txBody>
      </p:sp>
      <p:sp>
        <p:nvSpPr>
          <p:cNvPr id="29710" name="Text Box 15"/>
          <p:cNvSpPr txBox="1">
            <a:spLocks noChangeArrowheads="1"/>
          </p:cNvSpPr>
          <p:nvPr/>
        </p:nvSpPr>
        <p:spPr bwMode="auto">
          <a:xfrm>
            <a:off x="4724400" y="3581400"/>
            <a:ext cx="533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solidFill>
                  <a:schemeClr val="accent2"/>
                </a:solidFill>
                <a:latin typeface="Arial" charset="0"/>
              </a:rPr>
              <a:t>f</a:t>
            </a:r>
            <a:endParaRPr lang="en-US">
              <a:latin typeface="Arial" charset="0"/>
            </a:endParaRPr>
          </a:p>
        </p:txBody>
      </p:sp>
      <p:sp>
        <p:nvSpPr>
          <p:cNvPr id="29711" name="Text Box 16"/>
          <p:cNvSpPr txBox="1">
            <a:spLocks noChangeArrowheads="1"/>
          </p:cNvSpPr>
          <p:nvPr/>
        </p:nvSpPr>
        <p:spPr bwMode="auto">
          <a:xfrm>
            <a:off x="1371600" y="2286000"/>
            <a:ext cx="8382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000">
                <a:latin typeface="Arial" charset="0"/>
              </a:rPr>
              <a:t>100</a:t>
            </a:r>
            <a:endParaRPr lang="en-US">
              <a:latin typeface="Arial" charset="0"/>
            </a:endParaRPr>
          </a:p>
        </p:txBody>
      </p:sp>
      <p:sp>
        <p:nvSpPr>
          <p:cNvPr id="29712" name="Text Box 17"/>
          <p:cNvSpPr txBox="1">
            <a:spLocks noChangeArrowheads="1"/>
          </p:cNvSpPr>
          <p:nvPr/>
        </p:nvSpPr>
        <p:spPr bwMode="auto">
          <a:xfrm>
            <a:off x="1371600" y="3886200"/>
            <a:ext cx="8382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000">
                <a:latin typeface="Arial" charset="0"/>
              </a:rPr>
              <a:t>200</a:t>
            </a:r>
            <a:endParaRPr lang="en-US">
              <a:latin typeface="Arial" charset="0"/>
            </a:endParaRPr>
          </a:p>
        </p:txBody>
      </p:sp>
      <p:sp>
        <p:nvSpPr>
          <p:cNvPr id="29713" name="Line 18"/>
          <p:cNvSpPr>
            <a:spLocks noChangeShapeType="1"/>
          </p:cNvSpPr>
          <p:nvPr/>
        </p:nvSpPr>
        <p:spPr bwMode="auto">
          <a:xfrm>
            <a:off x="4114800" y="1447800"/>
            <a:ext cx="0" cy="35814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14" name="Text Box 19"/>
          <p:cNvSpPr txBox="1">
            <a:spLocks noChangeArrowheads="1"/>
          </p:cNvSpPr>
          <p:nvPr/>
        </p:nvSpPr>
        <p:spPr bwMode="auto">
          <a:xfrm>
            <a:off x="4724400" y="5486400"/>
            <a:ext cx="3733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latin typeface="Arial" charset="0"/>
              </a:rPr>
              <a:t>S-wave velocity (km/s)</a:t>
            </a:r>
          </a:p>
        </p:txBody>
      </p:sp>
      <p:sp>
        <p:nvSpPr>
          <p:cNvPr id="29715" name="Text Box 20"/>
          <p:cNvSpPr txBox="1">
            <a:spLocks noChangeArrowheads="1"/>
          </p:cNvSpPr>
          <p:nvPr/>
        </p:nvSpPr>
        <p:spPr bwMode="auto">
          <a:xfrm>
            <a:off x="1676400" y="5486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latin typeface="Arial" charset="0"/>
              </a:rPr>
              <a:t>Temperature (K)</a:t>
            </a:r>
          </a:p>
        </p:txBody>
      </p:sp>
      <p:sp>
        <p:nvSpPr>
          <p:cNvPr id="29716" name="Text Box 21"/>
          <p:cNvSpPr txBox="1">
            <a:spLocks noChangeArrowheads="1"/>
          </p:cNvSpPr>
          <p:nvPr/>
        </p:nvSpPr>
        <p:spPr bwMode="auto">
          <a:xfrm>
            <a:off x="914400" y="5105400"/>
            <a:ext cx="44196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000" b="1">
                <a:latin typeface="Arial" charset="0"/>
              </a:rPr>
              <a:t>          1000    1500     2000</a:t>
            </a:r>
            <a:endParaRPr lang="en-US">
              <a:latin typeface="Arial" charset="0"/>
            </a:endParaRPr>
          </a:p>
        </p:txBody>
      </p:sp>
      <p:sp>
        <p:nvSpPr>
          <p:cNvPr id="29717" name="Text Box 22"/>
          <p:cNvSpPr txBox="1">
            <a:spLocks noChangeArrowheads="1"/>
          </p:cNvSpPr>
          <p:nvPr/>
        </p:nvSpPr>
        <p:spPr bwMode="auto">
          <a:xfrm>
            <a:off x="5181600" y="5105400"/>
            <a:ext cx="35052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000" b="1">
                <a:latin typeface="Arial" charset="0"/>
              </a:rPr>
              <a:t>4                                     5</a:t>
            </a:r>
          </a:p>
        </p:txBody>
      </p:sp>
      <p:sp>
        <p:nvSpPr>
          <p:cNvPr id="29718" name="Text Box 23"/>
          <p:cNvSpPr txBox="1">
            <a:spLocks noChangeArrowheads="1"/>
          </p:cNvSpPr>
          <p:nvPr/>
        </p:nvSpPr>
        <p:spPr bwMode="auto">
          <a:xfrm>
            <a:off x="1828800" y="4724400"/>
            <a:ext cx="3276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latin typeface="Arial" charset="0"/>
              </a:rPr>
              <a:t>          I</a:t>
            </a:r>
          </a:p>
        </p:txBody>
      </p:sp>
      <p:sp>
        <p:nvSpPr>
          <p:cNvPr id="29719" name="Text Box 24"/>
          <p:cNvSpPr txBox="1">
            <a:spLocks noChangeArrowheads="1"/>
          </p:cNvSpPr>
          <p:nvPr/>
        </p:nvSpPr>
        <p:spPr bwMode="auto">
          <a:xfrm>
            <a:off x="4648200" y="4724400"/>
            <a:ext cx="3886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latin typeface="Arial" charset="0"/>
              </a:rPr>
              <a:t>       I                I               </a:t>
            </a:r>
          </a:p>
        </p:txBody>
      </p:sp>
      <p:sp>
        <p:nvSpPr>
          <p:cNvPr id="29720" name="Line 25"/>
          <p:cNvSpPr>
            <a:spLocks noChangeShapeType="1"/>
          </p:cNvSpPr>
          <p:nvPr/>
        </p:nvSpPr>
        <p:spPr bwMode="auto">
          <a:xfrm>
            <a:off x="1981200" y="2514600"/>
            <a:ext cx="152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21" name="Line 26"/>
          <p:cNvSpPr>
            <a:spLocks noChangeShapeType="1"/>
          </p:cNvSpPr>
          <p:nvPr/>
        </p:nvSpPr>
        <p:spPr bwMode="auto">
          <a:xfrm>
            <a:off x="1981200" y="4114800"/>
            <a:ext cx="152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22" name="Text Box 27"/>
          <p:cNvSpPr txBox="1">
            <a:spLocks noChangeArrowheads="1"/>
          </p:cNvSpPr>
          <p:nvPr/>
        </p:nvSpPr>
        <p:spPr bwMode="auto">
          <a:xfrm>
            <a:off x="3581400" y="4724400"/>
            <a:ext cx="304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latin typeface="Arial" charset="0"/>
              </a:rPr>
              <a:t>I</a:t>
            </a:r>
          </a:p>
        </p:txBody>
      </p:sp>
      <p:sp>
        <p:nvSpPr>
          <p:cNvPr id="29723" name="Text Box 28"/>
          <p:cNvSpPr txBox="1">
            <a:spLocks noChangeArrowheads="1"/>
          </p:cNvSpPr>
          <p:nvPr/>
        </p:nvSpPr>
        <p:spPr bwMode="auto">
          <a:xfrm rot="-5400000">
            <a:off x="38100" y="2781300"/>
            <a:ext cx="2362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latin typeface="Arial" charset="0"/>
              </a:rPr>
              <a:t>Depth (km)</a:t>
            </a:r>
          </a:p>
        </p:txBody>
      </p:sp>
      <p:sp>
        <p:nvSpPr>
          <p:cNvPr id="29724" name="Line 29"/>
          <p:cNvSpPr>
            <a:spLocks noChangeShapeType="1"/>
          </p:cNvSpPr>
          <p:nvPr/>
        </p:nvSpPr>
        <p:spPr bwMode="auto">
          <a:xfrm>
            <a:off x="4114800" y="3200400"/>
            <a:ext cx="838200" cy="0"/>
          </a:xfrm>
          <a:prstGeom prst="line">
            <a:avLst/>
          </a:prstGeom>
          <a:noFill/>
          <a:ln w="76200" cmpd="tri">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25" name="Line 30"/>
          <p:cNvSpPr>
            <a:spLocks noChangeShapeType="1"/>
          </p:cNvSpPr>
          <p:nvPr/>
        </p:nvSpPr>
        <p:spPr bwMode="auto">
          <a:xfrm>
            <a:off x="4114800" y="3581400"/>
            <a:ext cx="457200" cy="0"/>
          </a:xfrm>
          <a:prstGeom prst="line">
            <a:avLst/>
          </a:prstGeom>
          <a:noFill/>
          <a:ln w="76200" cmpd="tri">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26" name="Line 31"/>
          <p:cNvSpPr>
            <a:spLocks noChangeShapeType="1"/>
          </p:cNvSpPr>
          <p:nvPr/>
        </p:nvSpPr>
        <p:spPr bwMode="auto">
          <a:xfrm>
            <a:off x="4114800" y="2514600"/>
            <a:ext cx="457200" cy="0"/>
          </a:xfrm>
          <a:prstGeom prst="line">
            <a:avLst/>
          </a:prstGeom>
          <a:noFill/>
          <a:ln w="76200" cmpd="tri">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27" name="Line 32"/>
          <p:cNvSpPr>
            <a:spLocks noChangeShapeType="1"/>
          </p:cNvSpPr>
          <p:nvPr/>
        </p:nvSpPr>
        <p:spPr bwMode="auto">
          <a:xfrm>
            <a:off x="4114800" y="2133600"/>
            <a:ext cx="228600" cy="0"/>
          </a:xfrm>
          <a:prstGeom prst="line">
            <a:avLst/>
          </a:prstGeom>
          <a:noFill/>
          <a:ln w="76200" cmpd="tri">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28" name="Line 33"/>
          <p:cNvSpPr>
            <a:spLocks noChangeShapeType="1"/>
          </p:cNvSpPr>
          <p:nvPr/>
        </p:nvSpPr>
        <p:spPr bwMode="auto">
          <a:xfrm>
            <a:off x="4114800" y="2895600"/>
            <a:ext cx="685800" cy="0"/>
          </a:xfrm>
          <a:prstGeom prst="line">
            <a:avLst/>
          </a:prstGeom>
          <a:noFill/>
          <a:ln w="76200" cmpd="tri">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29" name="Text Box 34"/>
          <p:cNvSpPr txBox="1">
            <a:spLocks noChangeArrowheads="1"/>
          </p:cNvSpPr>
          <p:nvPr/>
        </p:nvSpPr>
        <p:spPr bwMode="auto">
          <a:xfrm>
            <a:off x="2438400" y="1828800"/>
            <a:ext cx="1600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latin typeface="Arial" charset="0"/>
              </a:rPr>
              <a:t>geotherm</a:t>
            </a:r>
          </a:p>
        </p:txBody>
      </p:sp>
      <p:sp>
        <p:nvSpPr>
          <p:cNvPr id="29730" name="Text Box 35"/>
          <p:cNvSpPr txBox="1">
            <a:spLocks noChangeArrowheads="1"/>
          </p:cNvSpPr>
          <p:nvPr/>
        </p:nvSpPr>
        <p:spPr bwMode="auto">
          <a:xfrm>
            <a:off x="1143000" y="228600"/>
            <a:ext cx="7162800"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latin typeface="Arial" charset="0"/>
              </a:rPr>
              <a:t>The variation of VSV &amp; VSH show that high thermal gradients extend to &gt;200 km &amp; melt content is max at ~150 km</a:t>
            </a:r>
          </a:p>
        </p:txBody>
      </p:sp>
      <p:sp>
        <p:nvSpPr>
          <p:cNvPr id="19492" name="Text Box 36"/>
          <p:cNvSpPr txBox="1">
            <a:spLocks noChangeArrowheads="1"/>
          </p:cNvSpPr>
          <p:nvPr/>
        </p:nvSpPr>
        <p:spPr bwMode="auto">
          <a:xfrm>
            <a:off x="457200" y="5791200"/>
            <a:ext cx="8382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latin typeface="Arial" charset="0"/>
              </a:rPr>
              <a:t>Key concepts; </a:t>
            </a:r>
            <a:r>
              <a:rPr lang="en-US" i="1">
                <a:solidFill>
                  <a:schemeClr val="accent2"/>
                </a:solidFill>
                <a:latin typeface="Arial" charset="0"/>
              </a:rPr>
              <a:t>high thermal gradient plus laminated fabric</a:t>
            </a:r>
            <a:endParaRPr lang="en-US">
              <a:latin typeface="Arial" charset="0"/>
            </a:endParaRPr>
          </a:p>
        </p:txBody>
      </p:sp>
      <p:sp>
        <p:nvSpPr>
          <p:cNvPr id="29732" name="Text Box 37"/>
          <p:cNvSpPr txBox="1">
            <a:spLocks noChangeArrowheads="1"/>
          </p:cNvSpPr>
          <p:nvPr/>
        </p:nvSpPr>
        <p:spPr bwMode="auto">
          <a:xfrm>
            <a:off x="6934200" y="4267200"/>
            <a:ext cx="1066800" cy="73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400" i="1">
                <a:latin typeface="Arial" charset="0"/>
              </a:rPr>
              <a:t>Based on Shapiro &amp; Ritzwoller</a:t>
            </a:r>
            <a:endParaRPr lang="en-US">
              <a:latin typeface="Arial" charset="0"/>
            </a:endParaRPr>
          </a:p>
        </p:txBody>
      </p:sp>
      <p:sp>
        <p:nvSpPr>
          <p:cNvPr id="29733" name="Text Box 38"/>
          <p:cNvSpPr txBox="1">
            <a:spLocks noChangeArrowheads="1"/>
          </p:cNvSpPr>
          <p:nvPr/>
        </p:nvSpPr>
        <p:spPr bwMode="auto">
          <a:xfrm>
            <a:off x="533400" y="6248400"/>
            <a:ext cx="8153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latin typeface="Arial" charset="0"/>
              </a:rPr>
              <a:t>Eliminate the melt lenses &amp; you have a craton!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9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97013" y="319088"/>
            <a:ext cx="5803900"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7650" y="3303588"/>
            <a:ext cx="7370763" cy="344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47650" y="158763"/>
            <a:ext cx="3358355" cy="646331"/>
          </a:xfrm>
          <a:prstGeom prst="rect">
            <a:avLst/>
          </a:prstGeom>
          <a:noFill/>
        </p:spPr>
        <p:txBody>
          <a:bodyPr wrap="square" rtlCol="0">
            <a:spAutoFit/>
          </a:bodyPr>
          <a:lstStyle/>
          <a:p>
            <a:r>
              <a:rPr lang="en-US" dirty="0" smtClean="0"/>
              <a:t>Some ridge segments extend into the TZ</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5688" y="647700"/>
            <a:ext cx="6348412"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4"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55688" y="3900488"/>
            <a:ext cx="5888037"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3"/>
          <p:cNvSpPr txBox="1">
            <a:spLocks noChangeArrowheads="1"/>
          </p:cNvSpPr>
          <p:nvPr/>
        </p:nvSpPr>
        <p:spPr bwMode="auto">
          <a:xfrm>
            <a:off x="1485900" y="3632200"/>
            <a:ext cx="54578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t>Tristan           Ascension                          Azores     Iceland</a:t>
            </a:r>
          </a:p>
        </p:txBody>
      </p:sp>
      <p:sp>
        <p:nvSpPr>
          <p:cNvPr id="33796" name="TextBox 4"/>
          <p:cNvSpPr txBox="1">
            <a:spLocks noChangeArrowheads="1"/>
          </p:cNvSpPr>
          <p:nvPr/>
        </p:nvSpPr>
        <p:spPr bwMode="auto">
          <a:xfrm>
            <a:off x="2944813" y="1189038"/>
            <a:ext cx="1500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b="1"/>
              <a:t>Galapagos</a:t>
            </a:r>
          </a:p>
        </p:txBody>
      </p:sp>
      <p:sp>
        <p:nvSpPr>
          <p:cNvPr id="33797" name="TextBox 5"/>
          <p:cNvSpPr txBox="1">
            <a:spLocks noChangeArrowheads="1"/>
          </p:cNvSpPr>
          <p:nvPr/>
        </p:nvSpPr>
        <p:spPr bwMode="auto">
          <a:xfrm>
            <a:off x="5337175" y="1189038"/>
            <a:ext cx="1284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b="1"/>
              <a:t>Easter</a:t>
            </a:r>
          </a:p>
        </p:txBody>
      </p:sp>
      <p:sp>
        <p:nvSpPr>
          <p:cNvPr id="7" name="Rectangle 6"/>
          <p:cNvSpPr/>
          <p:nvPr/>
        </p:nvSpPr>
        <p:spPr>
          <a:xfrm>
            <a:off x="1715978" y="3107294"/>
            <a:ext cx="432372" cy="189139"/>
          </a:xfrm>
          <a:prstGeom prst="rect">
            <a:avLst/>
          </a:prstGeom>
          <a:gradFill flip="none" rotWithShape="1">
            <a:gsLst>
              <a:gs pos="0">
                <a:srgbClr val="3BF0FF">
                  <a:alpha val="82000"/>
                </a:srgbClr>
              </a:gs>
              <a:gs pos="100000">
                <a:srgbClr val="FFFFFF">
                  <a:alpha val="82000"/>
                </a:srgbClr>
              </a:gs>
            </a:gsLst>
            <a:path path="circle">
              <a:fillToRect l="100000" t="100000"/>
            </a:path>
            <a:tileRect r="-100000" b="-100000"/>
          </a:gra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extBox 7"/>
          <p:cNvSpPr txBox="1"/>
          <p:nvPr/>
        </p:nvSpPr>
        <p:spPr>
          <a:xfrm>
            <a:off x="1174750" y="819150"/>
            <a:ext cx="6229350" cy="369888"/>
          </a:xfrm>
          <a:prstGeom prst="rect">
            <a:avLst/>
          </a:prstGeom>
          <a:solidFill>
            <a:schemeClr val="bg1">
              <a:lumMod val="95000"/>
            </a:schemeClr>
          </a:solidFill>
        </p:spPr>
        <p:txBody>
          <a:bodyPr>
            <a:spAutoFit/>
          </a:bodyPr>
          <a:lstStyle/>
          <a:p>
            <a:pPr fontAlgn="auto">
              <a:spcBef>
                <a:spcPts val="0"/>
              </a:spcBef>
              <a:spcAft>
                <a:spcPts val="0"/>
              </a:spcAft>
              <a:defRPr/>
            </a:pPr>
            <a:endParaRPr lang="en-US" dirty="0">
              <a:latin typeface="+mn-lt"/>
              <a:ea typeface="+mn-ea"/>
              <a:cs typeface="+mn-cs"/>
            </a:endParaRPr>
          </a:p>
        </p:txBody>
      </p:sp>
      <p:sp>
        <p:nvSpPr>
          <p:cNvPr id="33802" name="TextBox 8"/>
          <p:cNvSpPr txBox="1">
            <a:spLocks noChangeArrowheads="1"/>
          </p:cNvSpPr>
          <p:nvPr/>
        </p:nvSpPr>
        <p:spPr bwMode="auto">
          <a:xfrm>
            <a:off x="2336800" y="819150"/>
            <a:ext cx="3378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t>East Pacific Rise</a:t>
            </a:r>
          </a:p>
        </p:txBody>
      </p:sp>
      <p:sp>
        <p:nvSpPr>
          <p:cNvPr id="33803" name="TextBox 9"/>
          <p:cNvSpPr txBox="1">
            <a:spLocks noChangeArrowheads="1"/>
          </p:cNvSpPr>
          <p:nvPr/>
        </p:nvSpPr>
        <p:spPr bwMode="auto">
          <a:xfrm>
            <a:off x="1109663" y="1817688"/>
            <a:ext cx="606425" cy="1477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80000"/>
              </a:lnSpc>
            </a:pPr>
            <a:r>
              <a:rPr lang="en-US" sz="1600"/>
              <a:t>100</a:t>
            </a:r>
          </a:p>
          <a:p>
            <a:pPr eaLnBrk="1" hangingPunct="1">
              <a:lnSpc>
                <a:spcPct val="80000"/>
              </a:lnSpc>
            </a:pPr>
            <a:endParaRPr lang="en-US" sz="1600"/>
          </a:p>
          <a:p>
            <a:pPr eaLnBrk="1" hangingPunct="1">
              <a:lnSpc>
                <a:spcPct val="80000"/>
              </a:lnSpc>
            </a:pPr>
            <a:r>
              <a:rPr lang="en-US" sz="1600"/>
              <a:t>200</a:t>
            </a:r>
          </a:p>
          <a:p>
            <a:pPr eaLnBrk="1" hangingPunct="1">
              <a:lnSpc>
                <a:spcPct val="80000"/>
              </a:lnSpc>
            </a:pPr>
            <a:endParaRPr lang="en-US" sz="1600"/>
          </a:p>
          <a:p>
            <a:pPr eaLnBrk="1" hangingPunct="1">
              <a:lnSpc>
                <a:spcPct val="80000"/>
              </a:lnSpc>
            </a:pPr>
            <a:r>
              <a:rPr lang="en-US" sz="1600"/>
              <a:t>300</a:t>
            </a:r>
          </a:p>
          <a:p>
            <a:pPr eaLnBrk="1" hangingPunct="1">
              <a:lnSpc>
                <a:spcPct val="80000"/>
              </a:lnSpc>
            </a:pPr>
            <a:endParaRPr lang="en-US" sz="1600"/>
          </a:p>
          <a:p>
            <a:pPr eaLnBrk="1" hangingPunct="1">
              <a:lnSpc>
                <a:spcPct val="80000"/>
              </a:lnSpc>
            </a:pPr>
            <a:r>
              <a:rPr lang="en-US" sz="1600"/>
              <a:t>400</a:t>
            </a:r>
          </a:p>
        </p:txBody>
      </p:sp>
      <p:sp>
        <p:nvSpPr>
          <p:cNvPr id="33804" name="TextBox 10"/>
          <p:cNvSpPr txBox="1">
            <a:spLocks noChangeArrowheads="1"/>
          </p:cNvSpPr>
          <p:nvPr/>
        </p:nvSpPr>
        <p:spPr bwMode="auto">
          <a:xfrm>
            <a:off x="6592888" y="1836738"/>
            <a:ext cx="757237" cy="1479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80000"/>
              </a:lnSpc>
            </a:pPr>
            <a:r>
              <a:rPr lang="en-US" sz="1600"/>
              <a:t>100</a:t>
            </a:r>
          </a:p>
          <a:p>
            <a:pPr eaLnBrk="1" hangingPunct="1">
              <a:lnSpc>
                <a:spcPct val="80000"/>
              </a:lnSpc>
            </a:pPr>
            <a:endParaRPr lang="en-US" sz="1600"/>
          </a:p>
          <a:p>
            <a:pPr eaLnBrk="1" hangingPunct="1">
              <a:lnSpc>
                <a:spcPct val="80000"/>
              </a:lnSpc>
            </a:pPr>
            <a:r>
              <a:rPr lang="en-US" sz="1600"/>
              <a:t>200</a:t>
            </a:r>
          </a:p>
          <a:p>
            <a:pPr eaLnBrk="1" hangingPunct="1">
              <a:lnSpc>
                <a:spcPct val="80000"/>
              </a:lnSpc>
            </a:pPr>
            <a:endParaRPr lang="en-US" sz="1600"/>
          </a:p>
          <a:p>
            <a:pPr eaLnBrk="1" hangingPunct="1">
              <a:lnSpc>
                <a:spcPct val="80000"/>
              </a:lnSpc>
            </a:pPr>
            <a:r>
              <a:rPr lang="en-US" sz="1600"/>
              <a:t>300</a:t>
            </a:r>
          </a:p>
          <a:p>
            <a:pPr eaLnBrk="1" hangingPunct="1">
              <a:lnSpc>
                <a:spcPct val="80000"/>
              </a:lnSpc>
            </a:pPr>
            <a:endParaRPr lang="en-US" sz="1600"/>
          </a:p>
          <a:p>
            <a:pPr eaLnBrk="1" hangingPunct="1">
              <a:lnSpc>
                <a:spcPct val="80000"/>
              </a:lnSpc>
            </a:pPr>
            <a:r>
              <a:rPr lang="en-US" sz="1600"/>
              <a:t>400</a:t>
            </a:r>
          </a:p>
        </p:txBody>
      </p:sp>
      <p:sp>
        <p:nvSpPr>
          <p:cNvPr id="33805" name="TextBox 11"/>
          <p:cNvSpPr txBox="1">
            <a:spLocks noChangeArrowheads="1"/>
          </p:cNvSpPr>
          <p:nvPr/>
        </p:nvSpPr>
        <p:spPr bwMode="auto">
          <a:xfrm>
            <a:off x="892175" y="4435475"/>
            <a:ext cx="755650" cy="1479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80000"/>
              </a:lnSpc>
            </a:pPr>
            <a:r>
              <a:rPr lang="en-US" sz="1600"/>
              <a:t>100</a:t>
            </a:r>
          </a:p>
          <a:p>
            <a:pPr eaLnBrk="1" hangingPunct="1">
              <a:lnSpc>
                <a:spcPct val="80000"/>
              </a:lnSpc>
            </a:pPr>
            <a:endParaRPr lang="en-US" sz="1600"/>
          </a:p>
          <a:p>
            <a:pPr eaLnBrk="1" hangingPunct="1">
              <a:lnSpc>
                <a:spcPct val="80000"/>
              </a:lnSpc>
            </a:pPr>
            <a:r>
              <a:rPr lang="en-US" sz="1600"/>
              <a:t>200</a:t>
            </a:r>
          </a:p>
          <a:p>
            <a:pPr eaLnBrk="1" hangingPunct="1">
              <a:lnSpc>
                <a:spcPct val="80000"/>
              </a:lnSpc>
            </a:pPr>
            <a:endParaRPr lang="en-US" sz="1600"/>
          </a:p>
          <a:p>
            <a:pPr eaLnBrk="1" hangingPunct="1">
              <a:lnSpc>
                <a:spcPct val="80000"/>
              </a:lnSpc>
            </a:pPr>
            <a:r>
              <a:rPr lang="en-US" sz="1600"/>
              <a:t>300</a:t>
            </a:r>
          </a:p>
          <a:p>
            <a:pPr eaLnBrk="1" hangingPunct="1">
              <a:lnSpc>
                <a:spcPct val="80000"/>
              </a:lnSpc>
            </a:pPr>
            <a:endParaRPr lang="en-US" sz="1600"/>
          </a:p>
          <a:p>
            <a:pPr eaLnBrk="1" hangingPunct="1">
              <a:lnSpc>
                <a:spcPct val="80000"/>
              </a:lnSpc>
            </a:pPr>
            <a:r>
              <a:rPr lang="en-US" sz="1600"/>
              <a:t>400</a:t>
            </a:r>
          </a:p>
        </p:txBody>
      </p:sp>
      <p:sp>
        <p:nvSpPr>
          <p:cNvPr id="33806" name="TextBox 13"/>
          <p:cNvSpPr txBox="1">
            <a:spLocks noChangeArrowheads="1"/>
          </p:cNvSpPr>
          <p:nvPr/>
        </p:nvSpPr>
        <p:spPr bwMode="auto">
          <a:xfrm>
            <a:off x="6592888" y="1468438"/>
            <a:ext cx="5937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sz="1800"/>
          </a:p>
        </p:txBody>
      </p:sp>
      <p:sp>
        <p:nvSpPr>
          <p:cNvPr id="33807" name="TextBox 14"/>
          <p:cNvSpPr txBox="1">
            <a:spLocks noChangeArrowheads="1"/>
          </p:cNvSpPr>
          <p:nvPr/>
        </p:nvSpPr>
        <p:spPr bwMode="auto">
          <a:xfrm>
            <a:off x="6618288" y="1123950"/>
            <a:ext cx="5937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sz="1800"/>
          </a:p>
        </p:txBody>
      </p:sp>
      <p:sp>
        <p:nvSpPr>
          <p:cNvPr id="33808" name="TextBox 15"/>
          <p:cNvSpPr txBox="1">
            <a:spLocks noChangeArrowheads="1"/>
          </p:cNvSpPr>
          <p:nvPr/>
        </p:nvSpPr>
        <p:spPr bwMode="auto">
          <a:xfrm>
            <a:off x="6770688" y="1276350"/>
            <a:ext cx="5937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sz="1800"/>
          </a:p>
        </p:txBody>
      </p:sp>
      <p:sp>
        <p:nvSpPr>
          <p:cNvPr id="33809" name="TextBox 16"/>
          <p:cNvSpPr txBox="1">
            <a:spLocks noChangeArrowheads="1"/>
          </p:cNvSpPr>
          <p:nvPr/>
        </p:nvSpPr>
        <p:spPr bwMode="auto">
          <a:xfrm>
            <a:off x="1120775" y="1455738"/>
            <a:ext cx="595313"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sz="1800"/>
          </a:p>
        </p:txBody>
      </p:sp>
      <p:sp>
        <p:nvSpPr>
          <p:cNvPr id="33810" name="TextBox 17"/>
          <p:cNvSpPr txBox="1">
            <a:spLocks noChangeArrowheads="1"/>
          </p:cNvSpPr>
          <p:nvPr/>
        </p:nvSpPr>
        <p:spPr bwMode="auto">
          <a:xfrm>
            <a:off x="1082675" y="1096963"/>
            <a:ext cx="595313"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sz="1800"/>
          </a:p>
        </p:txBody>
      </p:sp>
      <p:sp>
        <p:nvSpPr>
          <p:cNvPr id="33811" name="TextBox 18"/>
          <p:cNvSpPr txBox="1">
            <a:spLocks noChangeArrowheads="1"/>
          </p:cNvSpPr>
          <p:nvPr/>
        </p:nvSpPr>
        <p:spPr bwMode="auto">
          <a:xfrm>
            <a:off x="1082675" y="1123950"/>
            <a:ext cx="84931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a:t>depth</a:t>
            </a:r>
          </a:p>
        </p:txBody>
      </p:sp>
      <p:sp>
        <p:nvSpPr>
          <p:cNvPr id="20" name="TextBox 19"/>
          <p:cNvSpPr txBox="1"/>
          <p:nvPr/>
        </p:nvSpPr>
        <p:spPr>
          <a:xfrm>
            <a:off x="3175235" y="2796564"/>
            <a:ext cx="337790" cy="369332"/>
          </a:xfrm>
          <a:prstGeom prst="rect">
            <a:avLst/>
          </a:prstGeom>
          <a:gradFill flip="none" rotWithShape="1">
            <a:gsLst>
              <a:gs pos="18000">
                <a:srgbClr val="FF6600">
                  <a:alpha val="88000"/>
                </a:srgbClr>
              </a:gs>
              <a:gs pos="100000">
                <a:srgbClr val="FFFFFF"/>
              </a:gs>
            </a:gsLst>
            <a:path path="circle">
              <a:fillToRect l="100000" t="100000"/>
            </a:path>
            <a:tileRect r="-100000" b="-100000"/>
          </a:gradFill>
        </p:spPr>
        <p:txBody>
          <a:bodyPr>
            <a:spAutoFit/>
          </a:bodyPr>
          <a:lstStyle/>
          <a:p>
            <a:pPr fontAlgn="auto">
              <a:spcBef>
                <a:spcPts val="0"/>
              </a:spcBef>
              <a:spcAft>
                <a:spcPts val="0"/>
              </a:spcAft>
              <a:defRPr/>
            </a:pPr>
            <a:endParaRPr lang="en-US" dirty="0">
              <a:latin typeface="+mn-lt"/>
              <a:ea typeface="+mn-ea"/>
              <a:cs typeface="+mn-cs"/>
            </a:endParaRPr>
          </a:p>
        </p:txBody>
      </p:sp>
      <p:sp>
        <p:nvSpPr>
          <p:cNvPr id="21" name="TextBox 20"/>
          <p:cNvSpPr txBox="1"/>
          <p:nvPr/>
        </p:nvSpPr>
        <p:spPr>
          <a:xfrm>
            <a:off x="5546527" y="2769544"/>
            <a:ext cx="452640" cy="369332"/>
          </a:xfrm>
          <a:prstGeom prst="rect">
            <a:avLst/>
          </a:prstGeom>
          <a:gradFill flip="none" rotWithShape="1">
            <a:gsLst>
              <a:gs pos="18000">
                <a:srgbClr val="FF6600">
                  <a:alpha val="88000"/>
                </a:srgbClr>
              </a:gs>
              <a:gs pos="100000">
                <a:srgbClr val="FFFFFF"/>
              </a:gs>
            </a:gsLst>
            <a:path path="circle">
              <a:fillToRect l="100000" t="100000"/>
            </a:path>
            <a:tileRect r="-100000" b="-100000"/>
          </a:gradFill>
        </p:spPr>
        <p:txBody>
          <a:bodyPr>
            <a:spAutoFit/>
          </a:bodyPr>
          <a:lstStyle/>
          <a:p>
            <a:pPr fontAlgn="auto">
              <a:spcBef>
                <a:spcPts val="0"/>
              </a:spcBef>
              <a:spcAft>
                <a:spcPts val="0"/>
              </a:spcAft>
              <a:defRPr/>
            </a:pPr>
            <a:endParaRPr lang="en-US" dirty="0">
              <a:latin typeface="+mn-lt"/>
              <a:ea typeface="+mn-ea"/>
              <a:cs typeface="+mn-cs"/>
            </a:endParaRPr>
          </a:p>
        </p:txBody>
      </p:sp>
      <p:sp>
        <p:nvSpPr>
          <p:cNvPr id="33818" name="TextBox 21"/>
          <p:cNvSpPr txBox="1">
            <a:spLocks noChangeArrowheads="1"/>
          </p:cNvSpPr>
          <p:nvPr/>
        </p:nvSpPr>
        <p:spPr bwMode="auto">
          <a:xfrm>
            <a:off x="1931988" y="6148388"/>
            <a:ext cx="34051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t>Mid-Atlantic Rise</a:t>
            </a:r>
          </a:p>
        </p:txBody>
      </p:sp>
      <p:sp>
        <p:nvSpPr>
          <p:cNvPr id="2" name="TextBox 1"/>
          <p:cNvSpPr txBox="1"/>
          <p:nvPr/>
        </p:nvSpPr>
        <p:spPr>
          <a:xfrm>
            <a:off x="7212013" y="340207"/>
            <a:ext cx="1825678" cy="3416320"/>
          </a:xfrm>
          <a:prstGeom prst="rect">
            <a:avLst/>
          </a:prstGeom>
          <a:noFill/>
        </p:spPr>
        <p:txBody>
          <a:bodyPr wrap="square" rtlCol="0">
            <a:spAutoFit/>
          </a:bodyPr>
          <a:lstStyle/>
          <a:p>
            <a:r>
              <a:rPr lang="en-US" dirty="0" smtClean="0"/>
              <a:t>Some ridge segments extend to &gt;400 km implying that the source for ridge basalts may be in the TZ. The VSV&gt;VSH anisotropy below ridges is consistent with this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938" y="511175"/>
            <a:ext cx="4359275" cy="461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5842" name="Text Box 3"/>
          <p:cNvSpPr txBox="1">
            <a:spLocks noChangeArrowheads="1"/>
          </p:cNvSpPr>
          <p:nvPr/>
        </p:nvSpPr>
        <p:spPr bwMode="auto">
          <a:xfrm>
            <a:off x="1544638" y="177800"/>
            <a:ext cx="5548312"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000" i="1">
                <a:latin typeface="Arial" charset="0"/>
              </a:rPr>
              <a:t>Negative velocity   gradient implies large superadiabatic   (conduction) thermal gradient</a:t>
            </a:r>
          </a:p>
        </p:txBody>
      </p:sp>
      <p:sp>
        <p:nvSpPr>
          <p:cNvPr id="35843" name="Text Box 4"/>
          <p:cNvSpPr txBox="1">
            <a:spLocks noChangeArrowheads="1"/>
          </p:cNvSpPr>
          <p:nvPr/>
        </p:nvSpPr>
        <p:spPr bwMode="auto">
          <a:xfrm>
            <a:off x="1544638" y="6116638"/>
            <a:ext cx="3581400" cy="461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latin typeface="Arial" charset="0"/>
              </a:rPr>
              <a:t>Shapiro &amp; Ritzwoller</a:t>
            </a:r>
          </a:p>
        </p:txBody>
      </p:sp>
      <p:sp>
        <p:nvSpPr>
          <p:cNvPr id="35844" name="Line 5"/>
          <p:cNvSpPr>
            <a:spLocks noChangeShapeType="1"/>
          </p:cNvSpPr>
          <p:nvPr/>
        </p:nvSpPr>
        <p:spPr bwMode="auto">
          <a:xfrm flipH="1" flipV="1">
            <a:off x="1193800" y="2309813"/>
            <a:ext cx="454025" cy="31623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9333" name="Text Box 6"/>
          <p:cNvSpPr txBox="1">
            <a:spLocks noChangeArrowheads="1"/>
          </p:cNvSpPr>
          <p:nvPr/>
        </p:nvSpPr>
        <p:spPr bwMode="auto">
          <a:xfrm>
            <a:off x="2152650" y="5164138"/>
            <a:ext cx="1763713" cy="830262"/>
          </a:xfrm>
          <a:prstGeom prst="rect">
            <a:avLst/>
          </a:prstGeom>
          <a:noFill/>
          <a:ln w="57150" cmpd="sng">
            <a:solidFill>
              <a:schemeClr val="accent5">
                <a:lumMod val="50000"/>
              </a:schemeClr>
            </a:solidFill>
            <a:miter lim="800000"/>
            <a:headEnd/>
            <a:tailEnd/>
          </a:ln>
          <a:extLst>
            <a:ext uri="{909E8E84-426E-40dd-AFC4-6F175D3DCCD1}">
              <a14:hiddenFill xmlns:a14="http://schemas.microsoft.com/office/drawing/2010/main">
                <a:solidFill>
                  <a:schemeClr val="accent1"/>
                </a:solidFill>
              </a14:hiddenFill>
            </a:ext>
          </a:extLst>
        </p:spPr>
        <p:txBody>
          <a:bodyPr>
            <a:spAutoFit/>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fontAlgn="auto">
              <a:spcBef>
                <a:spcPct val="50000"/>
              </a:spcBef>
              <a:spcAft>
                <a:spcPts val="0"/>
              </a:spcAft>
              <a:defRPr/>
            </a:pPr>
            <a:r>
              <a:rPr lang="en-US" sz="2400" dirty="0" smtClean="0">
                <a:solidFill>
                  <a:schemeClr val="accent5">
                    <a:lumMod val="50000"/>
                  </a:schemeClr>
                </a:solidFill>
              </a:rPr>
              <a:t>Near-ridge mantle</a:t>
            </a:r>
          </a:p>
        </p:txBody>
      </p:sp>
      <p:pic>
        <p:nvPicPr>
          <p:cNvPr id="3584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885825"/>
            <a:ext cx="3898900" cy="5972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a:endCxn id="99333" idx="3"/>
          </p:cNvCxnSpPr>
          <p:nvPr/>
        </p:nvCxnSpPr>
        <p:spPr>
          <a:xfrm flipH="1">
            <a:off x="3916363" y="3468688"/>
            <a:ext cx="2960687" cy="2111375"/>
          </a:xfrm>
          <a:prstGeom prst="line">
            <a:avLst/>
          </a:prstGeom>
          <a:ln w="38100" cmpd="sng">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3675063" y="2144713"/>
            <a:ext cx="2395537" cy="3141662"/>
          </a:xfrm>
          <a:prstGeom prst="line">
            <a:avLst/>
          </a:prstGeom>
          <a:ln w="38100" cmpd="sng">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1193800" y="2309813"/>
            <a:ext cx="454025" cy="3270250"/>
          </a:xfrm>
          <a:prstGeom prst="line">
            <a:avLst/>
          </a:prstGeom>
          <a:ln w="38100" cmpd="sng">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1647825" y="5580063"/>
            <a:ext cx="519113" cy="198437"/>
          </a:xfrm>
          <a:prstGeom prst="line">
            <a:avLst/>
          </a:prstGeom>
          <a:ln w="38100" cmpd="sng">
            <a:solidFill>
              <a:srgbClr val="800000"/>
            </a:solidFill>
          </a:ln>
        </p:spPr>
        <p:style>
          <a:lnRef idx="2">
            <a:schemeClr val="accent1"/>
          </a:lnRef>
          <a:fillRef idx="0">
            <a:schemeClr val="accent1"/>
          </a:fillRef>
          <a:effectRef idx="1">
            <a:schemeClr val="accent1"/>
          </a:effectRef>
          <a:fontRef idx="minor">
            <a:schemeClr val="tx1"/>
          </a:fontRef>
        </p:style>
      </p:cxnSp>
      <p:sp>
        <p:nvSpPr>
          <p:cNvPr id="35851" name="TextBox 14"/>
          <p:cNvSpPr txBox="1">
            <a:spLocks noChangeArrowheads="1"/>
          </p:cNvSpPr>
          <p:nvPr/>
        </p:nvSpPr>
        <p:spPr bwMode="auto">
          <a:xfrm>
            <a:off x="1647825" y="4676775"/>
            <a:ext cx="2268538"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t>Vs (km/s)</a:t>
            </a:r>
          </a:p>
        </p:txBody>
      </p:sp>
      <p:cxnSp>
        <p:nvCxnSpPr>
          <p:cNvPr id="20" name="Straight Arrow Connector 19"/>
          <p:cNvCxnSpPr/>
          <p:nvPr/>
        </p:nvCxnSpPr>
        <p:spPr>
          <a:xfrm flipH="1" flipV="1">
            <a:off x="3201988" y="4565650"/>
            <a:ext cx="215900" cy="573088"/>
          </a:xfrm>
          <a:prstGeom prst="straightConnector1">
            <a:avLst/>
          </a:prstGeom>
          <a:ln w="38100" cmpd="sng">
            <a:solidFill>
              <a:srgbClr val="660066"/>
            </a:solidFill>
            <a:tailEnd type="arrow"/>
          </a:ln>
        </p:spPr>
        <p:style>
          <a:lnRef idx="2">
            <a:schemeClr val="accent1"/>
          </a:lnRef>
          <a:fillRef idx="0">
            <a:schemeClr val="accent1"/>
          </a:fillRef>
          <a:effectRef idx="1">
            <a:schemeClr val="accent1"/>
          </a:effectRef>
          <a:fontRef idx="minor">
            <a:schemeClr val="tx1"/>
          </a:fontRef>
        </p:style>
      </p:cxnSp>
      <p:sp>
        <p:nvSpPr>
          <p:cNvPr id="35853" name="TextBox 23"/>
          <p:cNvSpPr txBox="1">
            <a:spLocks noChangeArrowheads="1"/>
          </p:cNvSpPr>
          <p:nvPr/>
        </p:nvSpPr>
        <p:spPr bwMode="auto">
          <a:xfrm>
            <a:off x="5364163" y="5580063"/>
            <a:ext cx="3259137"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      </a:t>
            </a:r>
            <a:r>
              <a:rPr lang="en-US"/>
              <a:t>4.2                     4.8</a:t>
            </a:r>
          </a:p>
        </p:txBody>
      </p:sp>
      <p:sp>
        <p:nvSpPr>
          <p:cNvPr id="35854" name="TextBox 24"/>
          <p:cNvSpPr txBox="1">
            <a:spLocks noChangeArrowheads="1"/>
          </p:cNvSpPr>
          <p:nvPr/>
        </p:nvSpPr>
        <p:spPr bwMode="auto">
          <a:xfrm>
            <a:off x="6188075" y="5656263"/>
            <a:ext cx="1377950"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t>Vs (km/s)</a:t>
            </a:r>
          </a:p>
        </p:txBody>
      </p:sp>
      <p:sp>
        <p:nvSpPr>
          <p:cNvPr id="35855" name="TextBox 25"/>
          <p:cNvSpPr txBox="1">
            <a:spLocks noChangeArrowheads="1"/>
          </p:cNvSpPr>
          <p:nvPr/>
        </p:nvSpPr>
        <p:spPr bwMode="auto">
          <a:xfrm>
            <a:off x="5972175" y="6116638"/>
            <a:ext cx="2081213"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sz="1800"/>
          </a:p>
        </p:txBody>
      </p:sp>
      <p:sp>
        <p:nvSpPr>
          <p:cNvPr id="35856" name="TextBox 26"/>
          <p:cNvSpPr txBox="1">
            <a:spLocks noChangeArrowheads="1"/>
          </p:cNvSpPr>
          <p:nvPr/>
        </p:nvSpPr>
        <p:spPr bwMode="auto">
          <a:xfrm>
            <a:off x="5607050" y="6116638"/>
            <a:ext cx="2892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t>Lekic &amp; Romanowicz</a:t>
            </a:r>
          </a:p>
        </p:txBody>
      </p:sp>
      <p:sp>
        <p:nvSpPr>
          <p:cNvPr id="35857" name="TextBox 28"/>
          <p:cNvSpPr txBox="1">
            <a:spLocks noChangeArrowheads="1"/>
          </p:cNvSpPr>
          <p:nvPr/>
        </p:nvSpPr>
        <p:spPr bwMode="auto">
          <a:xfrm>
            <a:off x="261938" y="1725613"/>
            <a:ext cx="750887" cy="3089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90000"/>
              </a:lnSpc>
            </a:pPr>
            <a:r>
              <a:rPr lang="en-US"/>
              <a:t>100</a:t>
            </a:r>
          </a:p>
          <a:p>
            <a:pPr eaLnBrk="1" hangingPunct="1">
              <a:lnSpc>
                <a:spcPct val="90000"/>
              </a:lnSpc>
            </a:pPr>
            <a:endParaRPr lang="en-US"/>
          </a:p>
          <a:p>
            <a:pPr eaLnBrk="1" hangingPunct="1">
              <a:lnSpc>
                <a:spcPct val="90000"/>
              </a:lnSpc>
            </a:pPr>
            <a:endParaRPr lang="en-US"/>
          </a:p>
          <a:p>
            <a:pPr eaLnBrk="1" hangingPunct="1">
              <a:lnSpc>
                <a:spcPct val="90000"/>
              </a:lnSpc>
            </a:pPr>
            <a:endParaRPr lang="en-US"/>
          </a:p>
          <a:p>
            <a:pPr eaLnBrk="1" hangingPunct="1">
              <a:lnSpc>
                <a:spcPct val="90000"/>
              </a:lnSpc>
            </a:pPr>
            <a:r>
              <a:rPr lang="en-US"/>
              <a:t>200</a:t>
            </a:r>
          </a:p>
          <a:p>
            <a:pPr eaLnBrk="1" hangingPunct="1">
              <a:lnSpc>
                <a:spcPct val="90000"/>
              </a:lnSpc>
            </a:pPr>
            <a:endParaRPr lang="en-US"/>
          </a:p>
          <a:p>
            <a:pPr eaLnBrk="1" hangingPunct="1">
              <a:lnSpc>
                <a:spcPct val="90000"/>
              </a:lnSpc>
            </a:pPr>
            <a:endParaRPr lang="en-US"/>
          </a:p>
          <a:p>
            <a:pPr eaLnBrk="1" hangingPunct="1">
              <a:lnSpc>
                <a:spcPct val="90000"/>
              </a:lnSpc>
            </a:pPr>
            <a:endParaRPr lang="en-US"/>
          </a:p>
          <a:p>
            <a:pPr eaLnBrk="1" hangingPunct="1">
              <a:lnSpc>
                <a:spcPct val="90000"/>
              </a:lnSpc>
            </a:pPr>
            <a:r>
              <a:rPr lang="en-US"/>
              <a:t>300</a:t>
            </a:r>
          </a:p>
        </p:txBody>
      </p:sp>
      <p:sp>
        <p:nvSpPr>
          <p:cNvPr id="35858" name="TextBox 29"/>
          <p:cNvSpPr txBox="1">
            <a:spLocks noChangeArrowheads="1"/>
          </p:cNvSpPr>
          <p:nvPr/>
        </p:nvSpPr>
        <p:spPr bwMode="auto">
          <a:xfrm>
            <a:off x="0" y="511175"/>
            <a:ext cx="1012825"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t>Depth(km/s)</a:t>
            </a:r>
          </a:p>
        </p:txBody>
      </p:sp>
      <p:sp>
        <p:nvSpPr>
          <p:cNvPr id="35859" name="TextBox 30"/>
          <p:cNvSpPr txBox="1">
            <a:spLocks noChangeArrowheads="1"/>
          </p:cNvSpPr>
          <p:nvPr/>
        </p:nvSpPr>
        <p:spPr bwMode="auto">
          <a:xfrm>
            <a:off x="4621213" y="901700"/>
            <a:ext cx="1135062" cy="4618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90000"/>
              </a:lnSpc>
            </a:pPr>
            <a:r>
              <a:rPr lang="en-US" sz="2800"/>
              <a:t>Depth</a:t>
            </a:r>
          </a:p>
          <a:p>
            <a:pPr eaLnBrk="1" hangingPunct="1">
              <a:lnSpc>
                <a:spcPct val="90000"/>
              </a:lnSpc>
            </a:pPr>
            <a:endParaRPr lang="en-US" sz="2800"/>
          </a:p>
          <a:p>
            <a:pPr eaLnBrk="1" hangingPunct="1">
              <a:lnSpc>
                <a:spcPct val="110000"/>
              </a:lnSpc>
            </a:pPr>
            <a:r>
              <a:rPr lang="en-US" sz="2800"/>
              <a:t>100</a:t>
            </a:r>
          </a:p>
          <a:p>
            <a:pPr eaLnBrk="1" hangingPunct="1">
              <a:lnSpc>
                <a:spcPct val="110000"/>
              </a:lnSpc>
            </a:pPr>
            <a:endParaRPr lang="en-US" sz="2800"/>
          </a:p>
          <a:p>
            <a:pPr eaLnBrk="1" hangingPunct="1">
              <a:lnSpc>
                <a:spcPct val="110000"/>
              </a:lnSpc>
            </a:pPr>
            <a:endParaRPr lang="en-US" sz="2800"/>
          </a:p>
          <a:p>
            <a:pPr eaLnBrk="1" hangingPunct="1">
              <a:lnSpc>
                <a:spcPct val="110000"/>
              </a:lnSpc>
            </a:pPr>
            <a:r>
              <a:rPr lang="en-US" sz="2800"/>
              <a:t>200</a:t>
            </a:r>
          </a:p>
          <a:p>
            <a:pPr eaLnBrk="1" hangingPunct="1">
              <a:lnSpc>
                <a:spcPct val="110000"/>
              </a:lnSpc>
            </a:pPr>
            <a:endParaRPr lang="en-US" sz="2800"/>
          </a:p>
          <a:p>
            <a:pPr eaLnBrk="1" hangingPunct="1">
              <a:lnSpc>
                <a:spcPct val="110000"/>
              </a:lnSpc>
            </a:pPr>
            <a:endParaRPr lang="en-US" sz="2800"/>
          </a:p>
          <a:p>
            <a:pPr eaLnBrk="1" hangingPunct="1">
              <a:lnSpc>
                <a:spcPct val="110000"/>
              </a:lnSpc>
            </a:pPr>
            <a:r>
              <a:rPr lang="en-US" sz="2800"/>
              <a:t>300</a:t>
            </a:r>
          </a:p>
          <a:p>
            <a:pPr eaLnBrk="1" hangingPunct="1"/>
            <a:endParaRPr lang="en-US" sz="2800"/>
          </a:p>
        </p:txBody>
      </p:sp>
      <p:cxnSp>
        <p:nvCxnSpPr>
          <p:cNvPr id="99329" name="Straight Connector 99328"/>
          <p:cNvCxnSpPr/>
          <p:nvPr/>
        </p:nvCxnSpPr>
        <p:spPr>
          <a:xfrm flipV="1">
            <a:off x="5364163" y="2552700"/>
            <a:ext cx="392112" cy="608013"/>
          </a:xfrm>
          <a:prstGeom prst="line">
            <a:avLst/>
          </a:prstGeom>
          <a:ln w="38100" cmpd="sng">
            <a:solidFill>
              <a:srgbClr val="660066"/>
            </a:solidFill>
          </a:ln>
        </p:spPr>
        <p:style>
          <a:lnRef idx="2">
            <a:schemeClr val="accent1"/>
          </a:lnRef>
          <a:fillRef idx="0">
            <a:schemeClr val="accent1"/>
          </a:fillRef>
          <a:effectRef idx="1">
            <a:schemeClr val="accent1"/>
          </a:effectRef>
          <a:fontRef idx="minor">
            <a:schemeClr val="tx1"/>
          </a:fontRef>
        </p:style>
      </p:cxnSp>
      <p:sp>
        <p:nvSpPr>
          <p:cNvPr id="35861" name="TextBox 99344"/>
          <p:cNvSpPr txBox="1">
            <a:spLocks noChangeArrowheads="1"/>
          </p:cNvSpPr>
          <p:nvPr/>
        </p:nvSpPr>
        <p:spPr bwMode="auto">
          <a:xfrm>
            <a:off x="5126038" y="5286375"/>
            <a:ext cx="630237"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sz="1800"/>
          </a:p>
        </p:txBody>
      </p:sp>
      <p:sp>
        <p:nvSpPr>
          <p:cNvPr id="35862" name="TextBox 99345"/>
          <p:cNvSpPr txBox="1">
            <a:spLocks noChangeArrowheads="1"/>
          </p:cNvSpPr>
          <p:nvPr/>
        </p:nvSpPr>
        <p:spPr bwMode="auto">
          <a:xfrm>
            <a:off x="919163" y="4676775"/>
            <a:ext cx="62547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t>4.2</a:t>
            </a:r>
          </a:p>
        </p:txBody>
      </p:sp>
      <p:sp>
        <p:nvSpPr>
          <p:cNvPr id="35863" name="TextBox 99346"/>
          <p:cNvSpPr txBox="1">
            <a:spLocks noChangeArrowheads="1"/>
          </p:cNvSpPr>
          <p:nvPr/>
        </p:nvSpPr>
        <p:spPr bwMode="auto">
          <a:xfrm>
            <a:off x="3675063" y="4665663"/>
            <a:ext cx="70485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t>4.8</a:t>
            </a:r>
          </a:p>
        </p:txBody>
      </p:sp>
      <p:sp>
        <p:nvSpPr>
          <p:cNvPr id="99349" name="Rectangle 99348"/>
          <p:cNvSpPr/>
          <p:nvPr/>
        </p:nvSpPr>
        <p:spPr>
          <a:xfrm>
            <a:off x="7364413" y="0"/>
            <a:ext cx="1258887" cy="9017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865" name="TextBox 99349"/>
          <p:cNvSpPr txBox="1">
            <a:spLocks noChangeArrowheads="1"/>
          </p:cNvSpPr>
          <p:nvPr/>
        </p:nvSpPr>
        <p:spPr bwMode="auto">
          <a:xfrm>
            <a:off x="3297238" y="2393950"/>
            <a:ext cx="904875" cy="993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10</a:t>
            </a:r>
          </a:p>
          <a:p>
            <a:pPr eaLnBrk="1" hangingPunct="1"/>
            <a:r>
              <a:rPr lang="en-US" sz="1800"/>
              <a:t>75</a:t>
            </a:r>
          </a:p>
          <a:p>
            <a:pPr eaLnBrk="1" hangingPunct="1">
              <a:lnSpc>
                <a:spcPct val="130000"/>
              </a:lnSpc>
            </a:pPr>
            <a:r>
              <a:rPr lang="en-US" sz="1800"/>
              <a:t>165</a:t>
            </a:r>
          </a:p>
        </p:txBody>
      </p:sp>
      <p:sp>
        <p:nvSpPr>
          <p:cNvPr id="99351" name="Rectangle 99350"/>
          <p:cNvSpPr/>
          <p:nvPr/>
        </p:nvSpPr>
        <p:spPr>
          <a:xfrm>
            <a:off x="2716213" y="2393950"/>
            <a:ext cx="1336675" cy="993775"/>
          </a:xfrm>
          <a:prstGeom prst="rect">
            <a:avLst/>
          </a:prstGeom>
          <a:noFill/>
          <a:ln w="57150" cmpd="thinThick">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867" name="TextBox 99351"/>
          <p:cNvSpPr txBox="1">
            <a:spLocks noChangeArrowheads="1"/>
          </p:cNvSpPr>
          <p:nvPr/>
        </p:nvSpPr>
        <p:spPr bwMode="auto">
          <a:xfrm>
            <a:off x="2959100" y="2022475"/>
            <a:ext cx="12430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Age (Ma)</a:t>
            </a: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2157" y="711200"/>
            <a:ext cx="4127500" cy="5422900"/>
          </a:xfrm>
          <a:prstGeom prst="rect">
            <a:avLst/>
          </a:prstGeom>
        </p:spPr>
      </p:pic>
      <p:pic>
        <p:nvPicPr>
          <p:cNvPr id="3" name="Picture 2"/>
          <p:cNvPicPr>
            <a:picLocks noChangeAspect="1"/>
          </p:cNvPicPr>
          <p:nvPr/>
        </p:nvPicPr>
        <p:blipFill>
          <a:blip r:embed="rId2"/>
          <a:stretch>
            <a:fillRect/>
          </a:stretch>
        </p:blipFill>
        <p:spPr>
          <a:xfrm>
            <a:off x="5016500" y="711200"/>
            <a:ext cx="4127500" cy="5422900"/>
          </a:xfrm>
          <a:prstGeom prst="rect">
            <a:avLst/>
          </a:prstGeom>
        </p:spPr>
      </p:pic>
      <p:cxnSp>
        <p:nvCxnSpPr>
          <p:cNvPr id="5" name="Straight Connector 4"/>
          <p:cNvCxnSpPr/>
          <p:nvPr/>
        </p:nvCxnSpPr>
        <p:spPr>
          <a:xfrm>
            <a:off x="2043760" y="3708211"/>
            <a:ext cx="496341" cy="677973"/>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934290" y="2379679"/>
            <a:ext cx="1109470" cy="1328532"/>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934290" y="2311033"/>
            <a:ext cx="6102083" cy="68646"/>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437913" y="4340329"/>
            <a:ext cx="4423280" cy="45855"/>
          </a:xfrm>
          <a:prstGeom prst="line">
            <a:avLst/>
          </a:prstGeom>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169799" y="1941701"/>
            <a:ext cx="1693401" cy="369332"/>
          </a:xfrm>
          <a:prstGeom prst="rect">
            <a:avLst/>
          </a:prstGeom>
          <a:noFill/>
        </p:spPr>
        <p:txBody>
          <a:bodyPr wrap="square" rtlCol="0">
            <a:spAutoFit/>
          </a:bodyPr>
          <a:lstStyle/>
          <a:p>
            <a:r>
              <a:rPr lang="en-US" dirty="0" smtClean="0"/>
              <a:t>+0.28 km/s</a:t>
            </a:r>
            <a:endParaRPr lang="en-US" dirty="0"/>
          </a:p>
        </p:txBody>
      </p:sp>
      <p:sp>
        <p:nvSpPr>
          <p:cNvPr id="16" name="TextBox 15"/>
          <p:cNvSpPr txBox="1"/>
          <p:nvPr/>
        </p:nvSpPr>
        <p:spPr>
          <a:xfrm>
            <a:off x="4169799" y="3970997"/>
            <a:ext cx="1479737" cy="369332"/>
          </a:xfrm>
          <a:prstGeom prst="rect">
            <a:avLst/>
          </a:prstGeom>
          <a:noFill/>
        </p:spPr>
        <p:txBody>
          <a:bodyPr wrap="square" rtlCol="0">
            <a:spAutoFit/>
          </a:bodyPr>
          <a:lstStyle/>
          <a:p>
            <a:r>
              <a:rPr lang="en-US" dirty="0"/>
              <a:t>+</a:t>
            </a:r>
            <a:r>
              <a:rPr lang="en-US" dirty="0" smtClean="0"/>
              <a:t>0.08 km/s</a:t>
            </a:r>
            <a:endParaRPr lang="en-US" dirty="0"/>
          </a:p>
        </p:txBody>
      </p:sp>
      <p:sp>
        <p:nvSpPr>
          <p:cNvPr id="21" name="TextBox 20"/>
          <p:cNvSpPr txBox="1"/>
          <p:nvPr/>
        </p:nvSpPr>
        <p:spPr>
          <a:xfrm>
            <a:off x="1678803" y="2759259"/>
            <a:ext cx="759110" cy="646331"/>
          </a:xfrm>
          <a:prstGeom prst="rect">
            <a:avLst/>
          </a:prstGeom>
          <a:solidFill>
            <a:schemeClr val="bg1"/>
          </a:solidFill>
        </p:spPr>
        <p:txBody>
          <a:bodyPr wrap="square" rtlCol="0">
            <a:spAutoFit/>
          </a:bodyPr>
          <a:lstStyle/>
          <a:p>
            <a:r>
              <a:rPr lang="en-US" dirty="0"/>
              <a:t>-</a:t>
            </a:r>
            <a:r>
              <a:rPr lang="en-US" dirty="0" smtClean="0"/>
              <a:t>0.32 km/s</a:t>
            </a:r>
            <a:endParaRPr lang="en-US" dirty="0"/>
          </a:p>
        </p:txBody>
      </p:sp>
      <p:cxnSp>
        <p:nvCxnSpPr>
          <p:cNvPr id="29" name="Straight Connector 28"/>
          <p:cNvCxnSpPr/>
          <p:nvPr/>
        </p:nvCxnSpPr>
        <p:spPr>
          <a:xfrm flipH="1">
            <a:off x="6861193" y="2379679"/>
            <a:ext cx="175180" cy="2006505"/>
          </a:xfrm>
          <a:prstGeom prst="line">
            <a:avLst/>
          </a:prstGeom>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7196954" y="2978248"/>
            <a:ext cx="861299" cy="646331"/>
          </a:xfrm>
          <a:prstGeom prst="rect">
            <a:avLst/>
          </a:prstGeom>
          <a:solidFill>
            <a:schemeClr val="bg1"/>
          </a:solidFill>
        </p:spPr>
        <p:txBody>
          <a:bodyPr wrap="square" rtlCol="0">
            <a:spAutoFit/>
          </a:bodyPr>
          <a:lstStyle/>
          <a:p>
            <a:r>
              <a:rPr lang="en-US" dirty="0" smtClean="0"/>
              <a:t>-0.04 km/s</a:t>
            </a:r>
            <a:endParaRPr lang="en-US" dirty="0"/>
          </a:p>
        </p:txBody>
      </p:sp>
      <p:sp>
        <p:nvSpPr>
          <p:cNvPr id="32" name="Rectangle 31"/>
          <p:cNvSpPr/>
          <p:nvPr/>
        </p:nvSpPr>
        <p:spPr>
          <a:xfrm>
            <a:off x="5649536" y="2379679"/>
            <a:ext cx="1343042" cy="296761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 name="Straight Connector 33"/>
          <p:cNvCxnSpPr/>
          <p:nvPr/>
        </p:nvCxnSpPr>
        <p:spPr>
          <a:xfrm>
            <a:off x="6861193" y="2619678"/>
            <a:ext cx="175180" cy="0"/>
          </a:xfrm>
          <a:prstGeom prst="line">
            <a:avLst/>
          </a:prstGeom>
        </p:spPr>
        <p:style>
          <a:lnRef idx="2">
            <a:schemeClr val="accent1"/>
          </a:lnRef>
          <a:fillRef idx="0">
            <a:schemeClr val="accent1"/>
          </a:fillRef>
          <a:effectRef idx="1">
            <a:schemeClr val="accent1"/>
          </a:effectRef>
          <a:fontRef idx="minor">
            <a:schemeClr val="tx1"/>
          </a:fontRef>
        </p:style>
      </p:cxnSp>
      <p:sp>
        <p:nvSpPr>
          <p:cNvPr id="42" name="Rectangle 41"/>
          <p:cNvSpPr/>
          <p:nvPr/>
        </p:nvSpPr>
        <p:spPr>
          <a:xfrm>
            <a:off x="934290" y="3405590"/>
            <a:ext cx="1348353" cy="196091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4" name="Straight Connector 43"/>
          <p:cNvCxnSpPr/>
          <p:nvPr/>
        </p:nvCxnSpPr>
        <p:spPr>
          <a:xfrm>
            <a:off x="6861193" y="2619678"/>
            <a:ext cx="1751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934290" y="2379679"/>
            <a:ext cx="6058288" cy="861356"/>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773709" y="1810308"/>
            <a:ext cx="905094" cy="369332"/>
          </a:xfrm>
          <a:prstGeom prst="rect">
            <a:avLst/>
          </a:prstGeom>
          <a:solidFill>
            <a:schemeClr val="bg1"/>
          </a:solidFill>
        </p:spPr>
        <p:txBody>
          <a:bodyPr wrap="square" rtlCol="0">
            <a:spAutoFit/>
          </a:bodyPr>
          <a:lstStyle/>
          <a:p>
            <a:r>
              <a:rPr lang="en-US" dirty="0" smtClean="0"/>
              <a:t>0 Ma</a:t>
            </a:r>
            <a:endParaRPr lang="en-US" dirty="0"/>
          </a:p>
        </p:txBody>
      </p:sp>
      <p:sp>
        <p:nvSpPr>
          <p:cNvPr id="50" name="TextBox 49"/>
          <p:cNvSpPr txBox="1"/>
          <p:nvPr/>
        </p:nvSpPr>
        <p:spPr>
          <a:xfrm>
            <a:off x="6510835" y="1941701"/>
            <a:ext cx="1416033" cy="369332"/>
          </a:xfrm>
          <a:prstGeom prst="rect">
            <a:avLst/>
          </a:prstGeom>
          <a:solidFill>
            <a:schemeClr val="bg1"/>
          </a:solidFill>
        </p:spPr>
        <p:txBody>
          <a:bodyPr wrap="square" rtlCol="0">
            <a:spAutoFit/>
          </a:bodyPr>
          <a:lstStyle/>
          <a:p>
            <a:r>
              <a:rPr lang="en-US" dirty="0" smtClean="0"/>
              <a:t>165 Ma</a:t>
            </a:r>
            <a:endParaRPr lang="en-US" dirty="0"/>
          </a:p>
        </p:txBody>
      </p:sp>
      <p:sp>
        <p:nvSpPr>
          <p:cNvPr id="51" name="TextBox 50"/>
          <p:cNvSpPr txBox="1"/>
          <p:nvPr/>
        </p:nvSpPr>
        <p:spPr>
          <a:xfrm>
            <a:off x="773709" y="4131589"/>
            <a:ext cx="1021880" cy="369332"/>
          </a:xfrm>
          <a:prstGeom prst="rect">
            <a:avLst/>
          </a:prstGeom>
          <a:solidFill>
            <a:schemeClr val="bg1"/>
          </a:solidFill>
        </p:spPr>
        <p:txBody>
          <a:bodyPr wrap="square" rtlCol="0">
            <a:spAutoFit/>
          </a:bodyPr>
          <a:lstStyle/>
          <a:p>
            <a:r>
              <a:rPr lang="en-US" dirty="0" smtClean="0"/>
              <a:t>230 km</a:t>
            </a:r>
            <a:endParaRPr lang="en-US" dirty="0"/>
          </a:p>
        </p:txBody>
      </p:sp>
      <p:sp>
        <p:nvSpPr>
          <p:cNvPr id="52" name="TextBox 51"/>
          <p:cNvSpPr txBox="1"/>
          <p:nvPr/>
        </p:nvSpPr>
        <p:spPr>
          <a:xfrm>
            <a:off x="0" y="2179640"/>
            <a:ext cx="934290" cy="369332"/>
          </a:xfrm>
          <a:prstGeom prst="rect">
            <a:avLst/>
          </a:prstGeom>
          <a:solidFill>
            <a:schemeClr val="bg1"/>
          </a:solidFill>
        </p:spPr>
        <p:txBody>
          <a:bodyPr wrap="square" rtlCol="0">
            <a:spAutoFit/>
          </a:bodyPr>
          <a:lstStyle/>
          <a:p>
            <a:r>
              <a:rPr lang="en-US" dirty="0" smtClean="0"/>
              <a:t>100 km</a:t>
            </a:r>
            <a:endParaRPr lang="en-US" dirty="0"/>
          </a:p>
        </p:txBody>
      </p:sp>
    </p:spTree>
    <p:extLst>
      <p:ext uri="{BB962C8B-B14F-4D97-AF65-F5344CB8AC3E}">
        <p14:creationId xmlns:p14="http://schemas.microsoft.com/office/powerpoint/2010/main" val="16812768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043760" y="3708211"/>
            <a:ext cx="496341" cy="677973"/>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6" name="Straight Connector 5"/>
          <p:cNvCxnSpPr>
            <a:stCxn id="52" idx="3"/>
          </p:cNvCxnSpPr>
          <p:nvPr/>
        </p:nvCxnSpPr>
        <p:spPr>
          <a:xfrm>
            <a:off x="1214762" y="2410473"/>
            <a:ext cx="828998" cy="1297738"/>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12" name="Straight Connector 11"/>
          <p:cNvCxnSpPr>
            <a:stCxn id="52" idx="3"/>
          </p:cNvCxnSpPr>
          <p:nvPr/>
        </p:nvCxnSpPr>
        <p:spPr>
          <a:xfrm flipV="1">
            <a:off x="1214762" y="2379679"/>
            <a:ext cx="5821611" cy="30794"/>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540101" y="4386184"/>
            <a:ext cx="4321092" cy="0"/>
          </a:xfrm>
          <a:prstGeom prst="line">
            <a:avLst/>
          </a:prstGeom>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503554" y="2438511"/>
            <a:ext cx="1693401" cy="400110"/>
          </a:xfrm>
          <a:prstGeom prst="rect">
            <a:avLst/>
          </a:prstGeom>
          <a:noFill/>
        </p:spPr>
        <p:txBody>
          <a:bodyPr wrap="square" rtlCol="0">
            <a:spAutoFit/>
          </a:bodyPr>
          <a:lstStyle/>
          <a:p>
            <a:r>
              <a:rPr lang="en-US" sz="2000" dirty="0" smtClean="0"/>
              <a:t>+0.28 km/s</a:t>
            </a:r>
            <a:endParaRPr lang="en-US" sz="2000" dirty="0"/>
          </a:p>
        </p:txBody>
      </p:sp>
      <p:sp>
        <p:nvSpPr>
          <p:cNvPr id="16" name="TextBox 15"/>
          <p:cNvSpPr txBox="1"/>
          <p:nvPr/>
        </p:nvSpPr>
        <p:spPr>
          <a:xfrm>
            <a:off x="4147169" y="4386184"/>
            <a:ext cx="1479737" cy="400110"/>
          </a:xfrm>
          <a:prstGeom prst="rect">
            <a:avLst/>
          </a:prstGeom>
          <a:noFill/>
        </p:spPr>
        <p:txBody>
          <a:bodyPr wrap="square" rtlCol="0">
            <a:spAutoFit/>
          </a:bodyPr>
          <a:lstStyle/>
          <a:p>
            <a:r>
              <a:rPr lang="en-US" sz="2000" dirty="0" smtClean="0"/>
              <a:t>-0.08 km/s</a:t>
            </a:r>
            <a:endParaRPr lang="en-US" sz="2000" dirty="0"/>
          </a:p>
        </p:txBody>
      </p:sp>
      <p:sp>
        <p:nvSpPr>
          <p:cNvPr id="21" name="TextBox 20"/>
          <p:cNvSpPr txBox="1"/>
          <p:nvPr/>
        </p:nvSpPr>
        <p:spPr>
          <a:xfrm>
            <a:off x="1214762" y="3631091"/>
            <a:ext cx="759110" cy="707886"/>
          </a:xfrm>
          <a:prstGeom prst="rect">
            <a:avLst/>
          </a:prstGeom>
          <a:solidFill>
            <a:schemeClr val="bg1"/>
          </a:solidFill>
        </p:spPr>
        <p:txBody>
          <a:bodyPr wrap="square" rtlCol="0">
            <a:spAutoFit/>
          </a:bodyPr>
          <a:lstStyle/>
          <a:p>
            <a:r>
              <a:rPr lang="en-US" sz="2000" dirty="0"/>
              <a:t>-</a:t>
            </a:r>
            <a:r>
              <a:rPr lang="en-US" sz="2000" dirty="0" smtClean="0"/>
              <a:t>0.32 km/s</a:t>
            </a:r>
            <a:endParaRPr lang="en-US" sz="2000" dirty="0"/>
          </a:p>
        </p:txBody>
      </p:sp>
      <p:cxnSp>
        <p:nvCxnSpPr>
          <p:cNvPr id="29" name="Straight Connector 28"/>
          <p:cNvCxnSpPr/>
          <p:nvPr/>
        </p:nvCxnSpPr>
        <p:spPr>
          <a:xfrm flipH="1">
            <a:off x="6861193" y="2379679"/>
            <a:ext cx="175180" cy="2006505"/>
          </a:xfrm>
          <a:prstGeom prst="line">
            <a:avLst/>
          </a:prstGeom>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6992578" y="3876332"/>
            <a:ext cx="751812" cy="707886"/>
          </a:xfrm>
          <a:prstGeom prst="rect">
            <a:avLst/>
          </a:prstGeom>
          <a:solidFill>
            <a:schemeClr val="bg1"/>
          </a:solidFill>
        </p:spPr>
        <p:txBody>
          <a:bodyPr wrap="square" rtlCol="0">
            <a:spAutoFit/>
          </a:bodyPr>
          <a:lstStyle/>
          <a:p>
            <a:r>
              <a:rPr lang="en-US" sz="2000" dirty="0" smtClean="0"/>
              <a:t>-0.04 km/s</a:t>
            </a:r>
            <a:endParaRPr lang="en-US" sz="2000" dirty="0"/>
          </a:p>
        </p:txBody>
      </p:sp>
      <p:cxnSp>
        <p:nvCxnSpPr>
          <p:cNvPr id="48" name="Straight Connector 47"/>
          <p:cNvCxnSpPr>
            <a:stCxn id="52" idx="3"/>
          </p:cNvCxnSpPr>
          <p:nvPr/>
        </p:nvCxnSpPr>
        <p:spPr>
          <a:xfrm>
            <a:off x="1214762" y="2410473"/>
            <a:ext cx="5777816" cy="830562"/>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773709" y="1810308"/>
            <a:ext cx="905094" cy="369332"/>
          </a:xfrm>
          <a:prstGeom prst="rect">
            <a:avLst/>
          </a:prstGeom>
          <a:solidFill>
            <a:schemeClr val="bg1"/>
          </a:solidFill>
        </p:spPr>
        <p:txBody>
          <a:bodyPr wrap="square" rtlCol="0">
            <a:spAutoFit/>
          </a:bodyPr>
          <a:lstStyle/>
          <a:p>
            <a:r>
              <a:rPr lang="en-US" dirty="0" smtClean="0"/>
              <a:t>0 Ma</a:t>
            </a:r>
            <a:endParaRPr lang="en-US" dirty="0"/>
          </a:p>
        </p:txBody>
      </p:sp>
      <p:sp>
        <p:nvSpPr>
          <p:cNvPr id="50" name="TextBox 49"/>
          <p:cNvSpPr txBox="1"/>
          <p:nvPr/>
        </p:nvSpPr>
        <p:spPr>
          <a:xfrm>
            <a:off x="6510835" y="1941701"/>
            <a:ext cx="1416033" cy="369332"/>
          </a:xfrm>
          <a:prstGeom prst="rect">
            <a:avLst/>
          </a:prstGeom>
          <a:solidFill>
            <a:schemeClr val="bg1"/>
          </a:solidFill>
        </p:spPr>
        <p:txBody>
          <a:bodyPr wrap="square" rtlCol="0">
            <a:spAutoFit/>
          </a:bodyPr>
          <a:lstStyle/>
          <a:p>
            <a:r>
              <a:rPr lang="en-US" dirty="0" smtClean="0"/>
              <a:t>&gt;100 Ma</a:t>
            </a:r>
            <a:endParaRPr lang="en-US" dirty="0"/>
          </a:p>
        </p:txBody>
      </p:sp>
      <p:sp>
        <p:nvSpPr>
          <p:cNvPr id="51" name="TextBox 50"/>
          <p:cNvSpPr txBox="1"/>
          <p:nvPr/>
        </p:nvSpPr>
        <p:spPr>
          <a:xfrm>
            <a:off x="1386837" y="4210661"/>
            <a:ext cx="1270050" cy="461665"/>
          </a:xfrm>
          <a:prstGeom prst="rect">
            <a:avLst/>
          </a:prstGeom>
          <a:noFill/>
        </p:spPr>
        <p:txBody>
          <a:bodyPr wrap="square" rtlCol="0">
            <a:spAutoFit/>
          </a:bodyPr>
          <a:lstStyle/>
          <a:p>
            <a:r>
              <a:rPr lang="en-US" sz="2400" dirty="0" smtClean="0"/>
              <a:t>230 km</a:t>
            </a:r>
            <a:endParaRPr lang="en-US" sz="2400" dirty="0"/>
          </a:p>
        </p:txBody>
      </p:sp>
      <p:sp>
        <p:nvSpPr>
          <p:cNvPr id="52" name="TextBox 51"/>
          <p:cNvSpPr txBox="1"/>
          <p:nvPr/>
        </p:nvSpPr>
        <p:spPr>
          <a:xfrm>
            <a:off x="-1" y="2179640"/>
            <a:ext cx="1214763" cy="461665"/>
          </a:xfrm>
          <a:prstGeom prst="rect">
            <a:avLst/>
          </a:prstGeom>
          <a:noFill/>
        </p:spPr>
        <p:txBody>
          <a:bodyPr wrap="square" rtlCol="0">
            <a:spAutoFit/>
          </a:bodyPr>
          <a:lstStyle/>
          <a:p>
            <a:r>
              <a:rPr lang="en-US" sz="2400" dirty="0" smtClean="0"/>
              <a:t>100 km</a:t>
            </a:r>
            <a:endParaRPr lang="en-US" sz="2400" dirty="0"/>
          </a:p>
        </p:txBody>
      </p:sp>
      <p:sp>
        <p:nvSpPr>
          <p:cNvPr id="8" name="TextBox 7"/>
          <p:cNvSpPr txBox="1"/>
          <p:nvPr/>
        </p:nvSpPr>
        <p:spPr>
          <a:xfrm rot="423210">
            <a:off x="3255417" y="2846855"/>
            <a:ext cx="1897777" cy="461665"/>
          </a:xfrm>
          <a:prstGeom prst="rect">
            <a:avLst/>
          </a:prstGeom>
          <a:noFill/>
        </p:spPr>
        <p:txBody>
          <a:bodyPr wrap="square" rtlCol="0">
            <a:spAutoFit/>
          </a:bodyPr>
          <a:lstStyle/>
          <a:p>
            <a:r>
              <a:rPr lang="en-US" sz="2400" dirty="0" smtClean="0"/>
              <a:t>Axis of LVZ</a:t>
            </a:r>
            <a:endParaRPr lang="en-US" sz="2400" dirty="0"/>
          </a:p>
        </p:txBody>
      </p:sp>
      <p:sp>
        <p:nvSpPr>
          <p:cNvPr id="14" name="TextBox 13"/>
          <p:cNvSpPr txBox="1"/>
          <p:nvPr/>
        </p:nvSpPr>
        <p:spPr>
          <a:xfrm>
            <a:off x="2934255" y="4686361"/>
            <a:ext cx="3226221" cy="461665"/>
          </a:xfrm>
          <a:prstGeom prst="rect">
            <a:avLst/>
          </a:prstGeom>
          <a:noFill/>
        </p:spPr>
        <p:txBody>
          <a:bodyPr wrap="square" rtlCol="0">
            <a:spAutoFit/>
          </a:bodyPr>
          <a:lstStyle/>
          <a:p>
            <a:r>
              <a:rPr lang="en-US" sz="2400" dirty="0" smtClean="0"/>
              <a:t>Shear velocity decreases</a:t>
            </a:r>
            <a:endParaRPr lang="en-US" sz="2400" dirty="0"/>
          </a:p>
        </p:txBody>
      </p:sp>
      <p:sp>
        <p:nvSpPr>
          <p:cNvPr id="17" name="Right Arrow 16"/>
          <p:cNvSpPr/>
          <p:nvPr/>
        </p:nvSpPr>
        <p:spPr>
          <a:xfrm>
            <a:off x="6160476" y="4817754"/>
            <a:ext cx="554735" cy="330272"/>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3511619" y="1457169"/>
            <a:ext cx="1940107" cy="461665"/>
          </a:xfrm>
          <a:prstGeom prst="rect">
            <a:avLst/>
          </a:prstGeom>
          <a:noFill/>
        </p:spPr>
        <p:txBody>
          <a:bodyPr wrap="square" rtlCol="0">
            <a:spAutoFit/>
          </a:bodyPr>
          <a:lstStyle/>
          <a:p>
            <a:r>
              <a:rPr lang="en-US" sz="2400" dirty="0" err="1" smtClean="0"/>
              <a:t>Vs</a:t>
            </a:r>
            <a:r>
              <a:rPr lang="en-US" sz="2400" dirty="0" smtClean="0"/>
              <a:t> decreases</a:t>
            </a:r>
            <a:endParaRPr lang="en-US" sz="2400" dirty="0"/>
          </a:p>
        </p:txBody>
      </p:sp>
      <p:sp>
        <p:nvSpPr>
          <p:cNvPr id="19" name="Left Arrow 18"/>
          <p:cNvSpPr/>
          <p:nvPr/>
        </p:nvSpPr>
        <p:spPr>
          <a:xfrm>
            <a:off x="2934255" y="1526592"/>
            <a:ext cx="496342" cy="312915"/>
          </a:xfrm>
          <a:prstGeom prst="lef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2394119" y="4141119"/>
            <a:ext cx="4467074" cy="0"/>
          </a:xfrm>
          <a:prstGeom prst="line">
            <a:avLst/>
          </a:prstGeom>
          <a:ln w="57150" cmpd="sng">
            <a:prstDash val="dot"/>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2656887" y="3624579"/>
            <a:ext cx="4204305" cy="461665"/>
          </a:xfrm>
          <a:prstGeom prst="rect">
            <a:avLst/>
          </a:prstGeom>
          <a:noFill/>
        </p:spPr>
        <p:txBody>
          <a:bodyPr wrap="square" rtlCol="0">
            <a:spAutoFit/>
          </a:bodyPr>
          <a:lstStyle/>
          <a:p>
            <a:r>
              <a:rPr lang="en-US" sz="2400" dirty="0" smtClean="0"/>
              <a:t>Base of shear boundary layer</a:t>
            </a:r>
            <a:endParaRPr lang="en-US" sz="2400" dirty="0"/>
          </a:p>
        </p:txBody>
      </p:sp>
      <p:sp>
        <p:nvSpPr>
          <p:cNvPr id="41" name="Left Arrow 40"/>
          <p:cNvSpPr/>
          <p:nvPr/>
        </p:nvSpPr>
        <p:spPr>
          <a:xfrm flipH="1">
            <a:off x="7744719" y="2154576"/>
            <a:ext cx="700721" cy="317266"/>
          </a:xfrm>
          <a:prstGeom prst="left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Left Arrow 42"/>
          <p:cNvSpPr/>
          <p:nvPr/>
        </p:nvSpPr>
        <p:spPr>
          <a:xfrm flipH="1">
            <a:off x="7744719" y="2858996"/>
            <a:ext cx="510939" cy="382039"/>
          </a:xfrm>
          <a:prstGeom prst="left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Left Arrow 44"/>
          <p:cNvSpPr/>
          <p:nvPr/>
        </p:nvSpPr>
        <p:spPr>
          <a:xfrm flipH="1">
            <a:off x="7744719" y="4487475"/>
            <a:ext cx="248172" cy="330279"/>
          </a:xfrm>
          <a:prstGeom prst="left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Left Arrow 45"/>
          <p:cNvSpPr/>
          <p:nvPr/>
        </p:nvSpPr>
        <p:spPr>
          <a:xfrm flipH="1">
            <a:off x="7711709" y="3699115"/>
            <a:ext cx="430317" cy="325177"/>
          </a:xfrm>
          <a:prstGeom prst="left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Left Arrow 46"/>
          <p:cNvSpPr/>
          <p:nvPr/>
        </p:nvSpPr>
        <p:spPr>
          <a:xfrm flipH="1">
            <a:off x="7744719" y="1213677"/>
            <a:ext cx="945402" cy="312915"/>
          </a:xfrm>
          <a:prstGeom prst="left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430527" y="277386"/>
            <a:ext cx="1445230" cy="584776"/>
          </a:xfrm>
          <a:prstGeom prst="rect">
            <a:avLst/>
          </a:prstGeom>
          <a:noFill/>
        </p:spPr>
        <p:txBody>
          <a:bodyPr wrap="square" rtlCol="0">
            <a:spAutoFit/>
          </a:bodyPr>
          <a:lstStyle/>
          <a:p>
            <a:r>
              <a:rPr lang="en-US" sz="3200" dirty="0" smtClean="0"/>
              <a:t>motion</a:t>
            </a:r>
            <a:endParaRPr lang="en-US" sz="3200" dirty="0"/>
          </a:p>
        </p:txBody>
      </p:sp>
      <p:cxnSp>
        <p:nvCxnSpPr>
          <p:cNvPr id="53" name="Straight Connector 52"/>
          <p:cNvCxnSpPr/>
          <p:nvPr/>
        </p:nvCxnSpPr>
        <p:spPr>
          <a:xfrm>
            <a:off x="2569148" y="5443738"/>
            <a:ext cx="4321092" cy="410563"/>
          </a:xfrm>
          <a:prstGeom prst="line">
            <a:avLst/>
          </a:prstGeom>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934254" y="5737507"/>
            <a:ext cx="3226222" cy="461665"/>
          </a:xfrm>
          <a:prstGeom prst="rect">
            <a:avLst/>
          </a:prstGeom>
          <a:noFill/>
        </p:spPr>
        <p:txBody>
          <a:bodyPr wrap="square" rtlCol="0">
            <a:spAutoFit/>
          </a:bodyPr>
          <a:lstStyle/>
          <a:p>
            <a:r>
              <a:rPr lang="en-US" sz="2400" dirty="0" smtClean="0"/>
              <a:t>“410” km discontinuity</a:t>
            </a:r>
            <a:endParaRPr lang="en-US" sz="2400" dirty="0"/>
          </a:p>
        </p:txBody>
      </p:sp>
      <p:cxnSp>
        <p:nvCxnSpPr>
          <p:cNvPr id="54" name="Straight Connector 53"/>
          <p:cNvCxnSpPr/>
          <p:nvPr/>
        </p:nvCxnSpPr>
        <p:spPr>
          <a:xfrm flipV="1">
            <a:off x="1386837" y="1021949"/>
            <a:ext cx="5649536" cy="458908"/>
          </a:xfrm>
          <a:prstGeom prst="line">
            <a:avLst/>
          </a:prstGeom>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2043760" y="569371"/>
            <a:ext cx="3130599" cy="461665"/>
          </a:xfrm>
          <a:prstGeom prst="rect">
            <a:avLst/>
          </a:prstGeom>
          <a:noFill/>
        </p:spPr>
        <p:txBody>
          <a:bodyPr wrap="square" rtlCol="0">
            <a:spAutoFit/>
          </a:bodyPr>
          <a:lstStyle/>
          <a:p>
            <a:r>
              <a:rPr lang="en-US" sz="2400" dirty="0" smtClean="0"/>
              <a:t>Residual bathymetry</a:t>
            </a:r>
            <a:endParaRPr lang="en-US" sz="2400" dirty="0"/>
          </a:p>
        </p:txBody>
      </p:sp>
      <p:cxnSp>
        <p:nvCxnSpPr>
          <p:cNvPr id="58" name="Straight Arrow Connector 57"/>
          <p:cNvCxnSpPr/>
          <p:nvPr/>
        </p:nvCxnSpPr>
        <p:spPr>
          <a:xfrm flipH="1">
            <a:off x="4454989" y="2641305"/>
            <a:ext cx="105107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5445160" y="4596481"/>
            <a:ext cx="127005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a:off x="1214762" y="2732082"/>
            <a:ext cx="559812" cy="8313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flipH="1">
            <a:off x="7196955" y="2858996"/>
            <a:ext cx="116786" cy="10173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045991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269582" y="700881"/>
            <a:ext cx="3333750" cy="243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H="1">
            <a:off x="4377532" y="3926681"/>
            <a:ext cx="3117850" cy="243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716463" y="4454525"/>
            <a:ext cx="1754187" cy="2251075"/>
          </a:xfrm>
          <a:prstGeom prst="rect">
            <a:avLst/>
          </a:prstGeom>
          <a:gradFill>
            <a:gsLst>
              <a:gs pos="32000">
                <a:srgbClr val="FFFF00"/>
              </a:gs>
              <a:gs pos="88000">
                <a:srgbClr val="CCFFCC">
                  <a:alpha val="60000"/>
                </a:srgbClr>
              </a:gs>
            </a:gsLst>
            <a:lin ang="4620000" scaled="0"/>
          </a:gra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892" name="TextBox 4"/>
          <p:cNvSpPr txBox="1">
            <a:spLocks noChangeArrowheads="1"/>
          </p:cNvSpPr>
          <p:nvPr/>
        </p:nvSpPr>
        <p:spPr bwMode="auto">
          <a:xfrm>
            <a:off x="1209675" y="254000"/>
            <a:ext cx="2459038"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a:solidFill>
                  <a:srgbClr val="0000FF"/>
                </a:solidFill>
              </a:rPr>
              <a:t>lithosphere</a:t>
            </a:r>
          </a:p>
          <a:p>
            <a:pPr eaLnBrk="1" hangingPunct="1"/>
            <a:endParaRPr lang="en-US" sz="2800">
              <a:solidFill>
                <a:srgbClr val="0000FF"/>
              </a:solidFill>
            </a:endParaRPr>
          </a:p>
          <a:p>
            <a:pPr eaLnBrk="1" hangingPunct="1"/>
            <a:r>
              <a:rPr lang="en-US" sz="2800">
                <a:solidFill>
                  <a:srgbClr val="0000FF"/>
                </a:solidFill>
              </a:rPr>
              <a:t>LID</a:t>
            </a:r>
          </a:p>
          <a:p>
            <a:pPr eaLnBrk="1" hangingPunct="1"/>
            <a:endParaRPr lang="en-US" sz="2800">
              <a:solidFill>
                <a:srgbClr val="0000FF"/>
              </a:solidFill>
            </a:endParaRPr>
          </a:p>
          <a:p>
            <a:pPr eaLnBrk="1" hangingPunct="1"/>
            <a:endParaRPr lang="en-US" sz="2800">
              <a:solidFill>
                <a:srgbClr val="0000FF"/>
              </a:solidFill>
            </a:endParaRPr>
          </a:p>
          <a:p>
            <a:pPr eaLnBrk="1" hangingPunct="1"/>
            <a:r>
              <a:rPr lang="en-US" sz="2800">
                <a:solidFill>
                  <a:srgbClr val="0000FF"/>
                </a:solidFill>
              </a:rPr>
              <a:t>LVZ</a:t>
            </a:r>
          </a:p>
          <a:p>
            <a:pPr eaLnBrk="1" hangingPunct="1"/>
            <a:endParaRPr lang="en-US" sz="2800">
              <a:solidFill>
                <a:srgbClr val="0000FF"/>
              </a:solidFill>
            </a:endParaRPr>
          </a:p>
          <a:p>
            <a:pPr eaLnBrk="1" hangingPunct="1"/>
            <a:endParaRPr lang="en-US" sz="2800">
              <a:solidFill>
                <a:srgbClr val="0000FF"/>
              </a:solidFill>
            </a:endParaRPr>
          </a:p>
          <a:p>
            <a:pPr eaLnBrk="1" hangingPunct="1"/>
            <a:endParaRPr lang="en-US" sz="2800">
              <a:solidFill>
                <a:srgbClr val="0000FF"/>
              </a:solidFill>
            </a:endParaRPr>
          </a:p>
          <a:p>
            <a:pPr eaLnBrk="1" hangingPunct="1"/>
            <a:r>
              <a:rPr lang="en-US" sz="2800">
                <a:solidFill>
                  <a:srgbClr val="0000FF"/>
                </a:solidFill>
              </a:rPr>
              <a:t>LEHMAN</a:t>
            </a:r>
          </a:p>
        </p:txBody>
      </p:sp>
      <p:sp>
        <p:nvSpPr>
          <p:cNvPr id="37893" name="TextBox 5"/>
          <p:cNvSpPr txBox="1">
            <a:spLocks noChangeArrowheads="1"/>
          </p:cNvSpPr>
          <p:nvPr/>
        </p:nvSpPr>
        <p:spPr bwMode="auto">
          <a:xfrm>
            <a:off x="6632575" y="300038"/>
            <a:ext cx="1068388" cy="79708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a:t>1000</a:t>
            </a:r>
          </a:p>
          <a:p>
            <a:pPr eaLnBrk="1" hangingPunct="1"/>
            <a:endParaRPr lang="en-US" sz="3200"/>
          </a:p>
          <a:p>
            <a:pPr eaLnBrk="1" hangingPunct="1"/>
            <a:endParaRPr lang="en-US" sz="3200"/>
          </a:p>
          <a:p>
            <a:pPr eaLnBrk="1" hangingPunct="1"/>
            <a:r>
              <a:rPr lang="en-US" sz="3200"/>
              <a:t>1500</a:t>
            </a:r>
          </a:p>
          <a:p>
            <a:pPr eaLnBrk="1" hangingPunct="1"/>
            <a:endParaRPr lang="en-US" sz="3200"/>
          </a:p>
          <a:p>
            <a:pPr eaLnBrk="1" hangingPunct="1"/>
            <a:endParaRPr lang="en-US" sz="3200"/>
          </a:p>
          <a:p>
            <a:pPr eaLnBrk="1" hangingPunct="1"/>
            <a:endParaRPr lang="en-US" sz="3200"/>
          </a:p>
          <a:p>
            <a:pPr eaLnBrk="1" hangingPunct="1"/>
            <a:endParaRPr lang="en-US" sz="3200"/>
          </a:p>
          <a:p>
            <a:pPr eaLnBrk="1" hangingPunct="1"/>
            <a:r>
              <a:rPr lang="en-US" sz="3200"/>
              <a:t>1500</a:t>
            </a:r>
          </a:p>
          <a:p>
            <a:pPr eaLnBrk="1" hangingPunct="1"/>
            <a:endParaRPr lang="en-US" sz="3200"/>
          </a:p>
          <a:p>
            <a:pPr eaLnBrk="1" hangingPunct="1"/>
            <a:endParaRPr lang="en-US" sz="3200"/>
          </a:p>
          <a:p>
            <a:pPr eaLnBrk="1" hangingPunct="1"/>
            <a:endParaRPr lang="en-US" sz="3200"/>
          </a:p>
          <a:p>
            <a:pPr eaLnBrk="1" hangingPunct="1"/>
            <a:r>
              <a:rPr lang="en-US" sz="3200"/>
              <a:t>1450</a:t>
            </a:r>
          </a:p>
          <a:p>
            <a:pPr eaLnBrk="1" hangingPunct="1"/>
            <a:endParaRPr lang="en-US" sz="3200"/>
          </a:p>
          <a:p>
            <a:pPr eaLnBrk="1" hangingPunct="1"/>
            <a:endParaRPr lang="en-US" sz="3200"/>
          </a:p>
          <a:p>
            <a:pPr eaLnBrk="1" hangingPunct="1"/>
            <a:endParaRPr lang="en-US" sz="3200"/>
          </a:p>
        </p:txBody>
      </p:sp>
      <p:sp>
        <p:nvSpPr>
          <p:cNvPr id="37894" name="TextBox 6"/>
          <p:cNvSpPr txBox="1">
            <a:spLocks noChangeArrowheads="1"/>
          </p:cNvSpPr>
          <p:nvPr/>
        </p:nvSpPr>
        <p:spPr bwMode="auto">
          <a:xfrm>
            <a:off x="5140325" y="5402263"/>
            <a:ext cx="9271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4400"/>
              <a:t>Tp</a:t>
            </a:r>
          </a:p>
        </p:txBody>
      </p:sp>
      <p:sp>
        <p:nvSpPr>
          <p:cNvPr id="8" name="Rectangle 7"/>
          <p:cNvSpPr/>
          <p:nvPr/>
        </p:nvSpPr>
        <p:spPr>
          <a:xfrm>
            <a:off x="3427413" y="300038"/>
            <a:ext cx="1289050" cy="2179637"/>
          </a:xfrm>
          <a:prstGeom prst="rect">
            <a:avLst/>
          </a:prstGeom>
          <a:gradFill flip="none" rotWithShape="1">
            <a:gsLst>
              <a:gs pos="4000">
                <a:srgbClr val="FF0000">
                  <a:alpha val="93000"/>
                </a:srgbClr>
              </a:gs>
              <a:gs pos="69000">
                <a:schemeClr val="accent1">
                  <a:tint val="50000"/>
                  <a:shade val="100000"/>
                  <a:satMod val="350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flipV="1">
            <a:off x="3427413" y="2417763"/>
            <a:ext cx="1289050" cy="4287837"/>
          </a:xfrm>
          <a:prstGeom prst="rect">
            <a:avLst/>
          </a:prstGeom>
          <a:gradFill flip="none" rotWithShape="1">
            <a:gsLst>
              <a:gs pos="4000">
                <a:srgbClr val="FF0000">
                  <a:alpha val="93000"/>
                </a:srgbClr>
              </a:gs>
              <a:gs pos="69000">
                <a:schemeClr val="accent1">
                  <a:tint val="50000"/>
                  <a:shade val="100000"/>
                  <a:satMod val="350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897" name="TextBox 9"/>
          <p:cNvSpPr txBox="1">
            <a:spLocks noChangeArrowheads="1"/>
          </p:cNvSpPr>
          <p:nvPr/>
        </p:nvSpPr>
        <p:spPr bwMode="auto">
          <a:xfrm>
            <a:off x="3668713" y="5260975"/>
            <a:ext cx="14716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a:t>  %   Melt</a:t>
            </a:r>
          </a:p>
        </p:txBody>
      </p:sp>
      <p:sp>
        <p:nvSpPr>
          <p:cNvPr id="37898" name="TextBox 10"/>
          <p:cNvSpPr txBox="1">
            <a:spLocks noChangeArrowheads="1"/>
          </p:cNvSpPr>
          <p:nvPr/>
        </p:nvSpPr>
        <p:spPr bwMode="auto">
          <a:xfrm>
            <a:off x="6470650" y="2681288"/>
            <a:ext cx="1673225" cy="1076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a:t>Thermal max</a:t>
            </a:r>
          </a:p>
        </p:txBody>
      </p:sp>
      <p:sp>
        <p:nvSpPr>
          <p:cNvPr id="37899" name="TextBox 11"/>
          <p:cNvSpPr txBox="1">
            <a:spLocks noChangeArrowheads="1"/>
          </p:cNvSpPr>
          <p:nvPr/>
        </p:nvSpPr>
        <p:spPr bwMode="auto">
          <a:xfrm>
            <a:off x="6632575" y="4654550"/>
            <a:ext cx="15113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600" baseline="30000"/>
              <a:t>0</a:t>
            </a:r>
            <a:r>
              <a:rPr lang="en-US" sz="3600"/>
              <a:t>C</a:t>
            </a:r>
          </a:p>
        </p:txBody>
      </p:sp>
      <p:sp>
        <p:nvSpPr>
          <p:cNvPr id="13" name="Rectangle 12"/>
          <p:cNvSpPr/>
          <p:nvPr/>
        </p:nvSpPr>
        <p:spPr>
          <a:xfrm>
            <a:off x="704850" y="0"/>
            <a:ext cx="7923213" cy="6705600"/>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901" name="TextBox 13"/>
          <p:cNvSpPr txBox="1">
            <a:spLocks noChangeArrowheads="1"/>
          </p:cNvSpPr>
          <p:nvPr/>
        </p:nvSpPr>
        <p:spPr bwMode="auto">
          <a:xfrm>
            <a:off x="704850" y="3103563"/>
            <a:ext cx="272256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a:solidFill>
                  <a:srgbClr val="0000FF"/>
                </a:solidFill>
              </a:rPr>
              <a:t>asthenosphere</a:t>
            </a:r>
          </a:p>
        </p:txBody>
      </p:sp>
      <p:sp>
        <p:nvSpPr>
          <p:cNvPr id="20" name="Up-Down Arrow 19"/>
          <p:cNvSpPr/>
          <p:nvPr/>
        </p:nvSpPr>
        <p:spPr>
          <a:xfrm>
            <a:off x="3205163" y="1955800"/>
            <a:ext cx="604837" cy="3082925"/>
          </a:xfrm>
          <a:prstGeom prst="upDown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903" name="TextBox 20"/>
          <p:cNvSpPr txBox="1">
            <a:spLocks noChangeArrowheads="1"/>
          </p:cNvSpPr>
          <p:nvPr/>
        </p:nvSpPr>
        <p:spPr bwMode="auto">
          <a:xfrm>
            <a:off x="3810000" y="2143125"/>
            <a:ext cx="11080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a:solidFill>
                  <a:schemeClr val="bg1"/>
                </a:solidFill>
              </a:rPr>
              <a:t>1-</a:t>
            </a:r>
          </a:p>
          <a:p>
            <a:pPr eaLnBrk="1" hangingPunct="1"/>
            <a:r>
              <a:rPr lang="en-US" sz="3200">
                <a:solidFill>
                  <a:schemeClr val="bg1"/>
                </a:solidFill>
              </a:rPr>
              <a:t>3 %</a:t>
            </a:r>
          </a:p>
        </p:txBody>
      </p:sp>
      <p:sp>
        <p:nvSpPr>
          <p:cNvPr id="37904" name="TextBox 21"/>
          <p:cNvSpPr txBox="1">
            <a:spLocks noChangeArrowheads="1"/>
          </p:cNvSpPr>
          <p:nvPr/>
        </p:nvSpPr>
        <p:spPr bwMode="auto">
          <a:xfrm>
            <a:off x="947738" y="5402263"/>
            <a:ext cx="22574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a:solidFill>
                  <a:srgbClr val="0000FF"/>
                </a:solidFill>
              </a:rPr>
              <a:t>Gutenberg Region C</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5895975"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9938" name="Text Box 3"/>
          <p:cNvSpPr txBox="1">
            <a:spLocks noChangeArrowheads="1"/>
          </p:cNvSpPr>
          <p:nvPr/>
        </p:nvSpPr>
        <p:spPr bwMode="auto">
          <a:xfrm>
            <a:off x="5943600" y="4800600"/>
            <a:ext cx="2438400" cy="155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600"/>
              <a:t>High polarization anisotropy occurs between 50 and 200 km depth and is about 4000 km wide in the central Pacific</a:t>
            </a:r>
          </a:p>
        </p:txBody>
      </p:sp>
      <p:pic>
        <p:nvPicPr>
          <p:cNvPr id="1587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371600"/>
            <a:ext cx="2590800" cy="303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9940" name="Text Box 5"/>
          <p:cNvSpPr txBox="1">
            <a:spLocks noChangeArrowheads="1"/>
          </p:cNvSpPr>
          <p:nvPr/>
        </p:nvSpPr>
        <p:spPr bwMode="auto">
          <a:xfrm>
            <a:off x="7620000" y="2286000"/>
            <a:ext cx="685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400">
                <a:solidFill>
                  <a:srgbClr val="6666CC"/>
                </a:solidFill>
              </a:rPr>
              <a:t>VSH</a:t>
            </a:r>
          </a:p>
        </p:txBody>
      </p:sp>
      <p:sp>
        <p:nvSpPr>
          <p:cNvPr id="39941" name="Text Box 6"/>
          <p:cNvSpPr txBox="1">
            <a:spLocks noChangeArrowheads="1"/>
          </p:cNvSpPr>
          <p:nvPr/>
        </p:nvSpPr>
        <p:spPr bwMode="auto">
          <a:xfrm>
            <a:off x="6629400" y="2362200"/>
            <a:ext cx="7620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400">
                <a:solidFill>
                  <a:srgbClr val="FF0033"/>
                </a:solidFill>
              </a:rPr>
              <a:t>VSV</a:t>
            </a:r>
            <a:endParaRPr lang="en-US" sz="3200"/>
          </a:p>
        </p:txBody>
      </p:sp>
      <p:sp>
        <p:nvSpPr>
          <p:cNvPr id="39942" name="Text Box 7"/>
          <p:cNvSpPr txBox="1">
            <a:spLocks noChangeArrowheads="1"/>
          </p:cNvSpPr>
          <p:nvPr/>
        </p:nvSpPr>
        <p:spPr bwMode="auto">
          <a:xfrm>
            <a:off x="6400800" y="6222206"/>
            <a:ext cx="220980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200" dirty="0" err="1"/>
              <a:t>Ekstrom</a:t>
            </a:r>
            <a:r>
              <a:rPr lang="en-US" sz="1200" dirty="0"/>
              <a:t>, Nettles, </a:t>
            </a:r>
            <a:r>
              <a:rPr lang="en-US" sz="1200" dirty="0" err="1"/>
              <a:t>Dziewonski</a:t>
            </a:r>
            <a:endParaRPr lang="en-US" sz="3200" dirty="0"/>
          </a:p>
        </p:txBody>
      </p:sp>
      <p:sp>
        <p:nvSpPr>
          <p:cNvPr id="39943" name="Text Box 8"/>
          <p:cNvSpPr txBox="1">
            <a:spLocks noChangeArrowheads="1"/>
          </p:cNvSpPr>
          <p:nvPr/>
        </p:nvSpPr>
        <p:spPr bwMode="auto">
          <a:xfrm>
            <a:off x="3505200" y="3657600"/>
            <a:ext cx="1066800" cy="57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3200"/>
              <a:t>Vs</a:t>
            </a:r>
          </a:p>
        </p:txBody>
      </p:sp>
      <p:sp>
        <p:nvSpPr>
          <p:cNvPr id="39944" name="Line 9"/>
          <p:cNvSpPr>
            <a:spLocks noChangeShapeType="1"/>
          </p:cNvSpPr>
          <p:nvPr/>
        </p:nvSpPr>
        <p:spPr bwMode="auto">
          <a:xfrm>
            <a:off x="7620000" y="1524000"/>
            <a:ext cx="533400" cy="0"/>
          </a:xfrm>
          <a:prstGeom prst="line">
            <a:avLst/>
          </a:prstGeom>
          <a:noFill/>
          <a:ln w="57150" cmpd="thickThin">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45" name="Text Box 10"/>
          <p:cNvSpPr txBox="1">
            <a:spLocks noChangeArrowheads="1"/>
          </p:cNvSpPr>
          <p:nvPr/>
        </p:nvSpPr>
        <p:spPr bwMode="auto">
          <a:xfrm>
            <a:off x="7620000" y="1219200"/>
            <a:ext cx="6096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600" dirty="0">
                <a:solidFill>
                  <a:schemeClr val="bg2"/>
                </a:solidFill>
              </a:rPr>
              <a:t>LID</a:t>
            </a:r>
            <a:endParaRPr lang="en-US" sz="3200" dirty="0"/>
          </a:p>
        </p:txBody>
      </p:sp>
      <p:sp>
        <p:nvSpPr>
          <p:cNvPr id="2" name="Up Arrow 1"/>
          <p:cNvSpPr/>
          <p:nvPr/>
        </p:nvSpPr>
        <p:spPr>
          <a:xfrm>
            <a:off x="4572000" y="5658771"/>
            <a:ext cx="304044" cy="60103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Left Arrow 2"/>
          <p:cNvSpPr/>
          <p:nvPr/>
        </p:nvSpPr>
        <p:spPr>
          <a:xfrm>
            <a:off x="2732853" y="5114441"/>
            <a:ext cx="555642" cy="294845"/>
          </a:xfrm>
          <a:prstGeom prst="leftArrow">
            <a:avLst/>
          </a:prstGeom>
          <a:no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498943" y="226804"/>
            <a:ext cx="8221237" cy="646331"/>
          </a:xfrm>
          <a:prstGeom prst="rect">
            <a:avLst/>
          </a:prstGeom>
          <a:noFill/>
        </p:spPr>
        <p:txBody>
          <a:bodyPr wrap="square" rtlCol="0">
            <a:spAutoFit/>
          </a:bodyPr>
          <a:lstStyle/>
          <a:p>
            <a:r>
              <a:rPr lang="en-US" dirty="0" smtClean="0"/>
              <a:t>The sign of the anisotropy implies lateral flow in the central Pacific above 200 km and vertical flow beneath ridges extending to &gt; 400 km (see also </a:t>
            </a:r>
            <a:r>
              <a:rPr lang="en-US" dirty="0" err="1" smtClean="0"/>
              <a:t>NewTOE</a:t>
            </a:r>
            <a:r>
              <a:rPr lang="en-US" dirty="0" smtClean="0"/>
              <a: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981200"/>
            <a:ext cx="9144000" cy="2879729"/>
          </a:xfrm>
          <a:prstGeom prst="rect">
            <a:avLst/>
          </a:prstGeom>
        </p:spPr>
      </p:pic>
      <p:sp>
        <p:nvSpPr>
          <p:cNvPr id="3" name="TextBox 2"/>
          <p:cNvSpPr txBox="1"/>
          <p:nvPr/>
        </p:nvSpPr>
        <p:spPr>
          <a:xfrm>
            <a:off x="756652" y="432319"/>
            <a:ext cx="6215352" cy="646331"/>
          </a:xfrm>
          <a:prstGeom prst="rect">
            <a:avLst/>
          </a:prstGeom>
          <a:noFill/>
        </p:spPr>
        <p:txBody>
          <a:bodyPr wrap="square" rtlCol="0">
            <a:spAutoFit/>
          </a:bodyPr>
          <a:lstStyle/>
          <a:p>
            <a:r>
              <a:rPr lang="en-US" dirty="0" smtClean="0"/>
              <a:t>The BL at the base of the mantle is highly variable in thickness and properties, in contrast to the constant thickness of Region B</a:t>
            </a:r>
            <a:endParaRPr lang="en-US" dirty="0"/>
          </a:p>
        </p:txBody>
      </p:sp>
    </p:spTree>
    <p:extLst>
      <p:ext uri="{BB962C8B-B14F-4D97-AF65-F5344CB8AC3E}">
        <p14:creationId xmlns:p14="http://schemas.microsoft.com/office/powerpoint/2010/main" val="13425148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7600" y="0"/>
            <a:ext cx="6889126" cy="6858000"/>
          </a:xfrm>
          <a:prstGeom prst="rect">
            <a:avLst/>
          </a:prstGeom>
        </p:spPr>
      </p:pic>
      <p:sp>
        <p:nvSpPr>
          <p:cNvPr id="4" name="TextBox 3"/>
          <p:cNvSpPr txBox="1"/>
          <p:nvPr/>
        </p:nvSpPr>
        <p:spPr>
          <a:xfrm>
            <a:off x="7098613" y="510310"/>
            <a:ext cx="1859700" cy="2308324"/>
          </a:xfrm>
          <a:prstGeom prst="rect">
            <a:avLst/>
          </a:prstGeom>
          <a:noFill/>
        </p:spPr>
        <p:txBody>
          <a:bodyPr wrap="square" rtlCol="0">
            <a:spAutoFit/>
          </a:bodyPr>
          <a:lstStyle/>
          <a:p>
            <a:r>
              <a:rPr lang="en-US" dirty="0" smtClean="0"/>
              <a:t>For some reason all UCB models terminate at 70 km. Perhaps because when </a:t>
            </a:r>
            <a:r>
              <a:rPr lang="en-US" dirty="0" err="1" smtClean="0"/>
              <a:t>anissotropy</a:t>
            </a:r>
            <a:r>
              <a:rPr lang="en-US" dirty="0" smtClean="0"/>
              <a:t> inversion is done, there is no lid!</a:t>
            </a:r>
            <a:endParaRPr lang="en-US" dirty="0"/>
          </a:p>
        </p:txBody>
      </p:sp>
    </p:spTree>
    <p:extLst>
      <p:ext uri="{BB962C8B-B14F-4D97-AF65-F5344CB8AC3E}">
        <p14:creationId xmlns:p14="http://schemas.microsoft.com/office/powerpoint/2010/main" val="39148292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55700" y="0"/>
            <a:ext cx="6813540" cy="6858000"/>
          </a:xfrm>
          <a:prstGeom prst="rect">
            <a:avLst/>
          </a:prstGeom>
        </p:spPr>
      </p:pic>
    </p:spTree>
    <p:extLst>
      <p:ext uri="{BB962C8B-B14F-4D97-AF65-F5344CB8AC3E}">
        <p14:creationId xmlns:p14="http://schemas.microsoft.com/office/powerpoint/2010/main" val="40458795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41400" y="698500"/>
            <a:ext cx="7048500" cy="5448300"/>
          </a:xfrm>
          <a:prstGeom prst="rect">
            <a:avLst/>
          </a:prstGeom>
        </p:spPr>
      </p:pic>
      <p:pic>
        <p:nvPicPr>
          <p:cNvPr id="3" name="Picture 2"/>
          <p:cNvPicPr>
            <a:picLocks noChangeAspect="1"/>
          </p:cNvPicPr>
          <p:nvPr/>
        </p:nvPicPr>
        <p:blipFill>
          <a:blip r:embed="rId4"/>
          <a:stretch>
            <a:fillRect/>
          </a:stretch>
        </p:blipFill>
        <p:spPr>
          <a:xfrm>
            <a:off x="1270000" y="6233160"/>
            <a:ext cx="6819900" cy="406400"/>
          </a:xfrm>
          <a:prstGeom prst="rect">
            <a:avLst/>
          </a:prstGeom>
        </p:spPr>
      </p:pic>
      <p:sp>
        <p:nvSpPr>
          <p:cNvPr id="4" name="Up Arrow 3"/>
          <p:cNvSpPr/>
          <p:nvPr/>
        </p:nvSpPr>
        <p:spPr>
          <a:xfrm>
            <a:off x="4229685" y="3935057"/>
            <a:ext cx="1065926" cy="1338147"/>
          </a:xfrm>
          <a:prstGeom prst="upArrow">
            <a:avLst/>
          </a:prstGeom>
          <a:gradFill>
            <a:gsLst>
              <a:gs pos="12000">
                <a:schemeClr val="accent1">
                  <a:tint val="100000"/>
                  <a:shade val="100000"/>
                  <a:satMod val="130000"/>
                  <a:alpha val="28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467816" y="4570110"/>
            <a:ext cx="1156643" cy="369332"/>
          </a:xfrm>
          <a:prstGeom prst="rect">
            <a:avLst/>
          </a:prstGeom>
          <a:noFill/>
        </p:spPr>
        <p:txBody>
          <a:bodyPr wrap="square" rtlCol="0">
            <a:spAutoFit/>
          </a:bodyPr>
          <a:lstStyle/>
          <a:p>
            <a:r>
              <a:rPr lang="en-US" dirty="0" smtClean="0"/>
              <a:t>cold</a:t>
            </a:r>
            <a:endParaRPr lang="en-US" dirty="0"/>
          </a:p>
        </p:txBody>
      </p:sp>
      <p:sp>
        <p:nvSpPr>
          <p:cNvPr id="6" name="Left Arrow 5"/>
          <p:cNvSpPr/>
          <p:nvPr/>
        </p:nvSpPr>
        <p:spPr>
          <a:xfrm>
            <a:off x="2313286" y="4422687"/>
            <a:ext cx="1564870" cy="623712"/>
          </a:xfrm>
          <a:prstGeom prst="leftArrow">
            <a:avLst/>
          </a:prstGeom>
          <a:gradFill>
            <a:gsLst>
              <a:gs pos="18000">
                <a:schemeClr val="accent1">
                  <a:tint val="100000"/>
                  <a:shade val="100000"/>
                  <a:satMod val="130000"/>
                </a:schemeClr>
              </a:gs>
              <a:gs pos="100000">
                <a:schemeClr val="accent1">
                  <a:tint val="50000"/>
                  <a:shade val="100000"/>
                  <a:satMod val="350000"/>
                </a:schemeClr>
              </a:gs>
              <a:gs pos="59000">
                <a:srgbClr val="FF0000"/>
              </a:gs>
            </a:gsLst>
            <a:lin ang="1026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313286" y="4558769"/>
            <a:ext cx="1780324" cy="369332"/>
          </a:xfrm>
          <a:prstGeom prst="rect">
            <a:avLst/>
          </a:prstGeom>
          <a:noFill/>
        </p:spPr>
        <p:txBody>
          <a:bodyPr wrap="square" rtlCol="0">
            <a:spAutoFit/>
          </a:bodyPr>
          <a:lstStyle/>
          <a:p>
            <a:r>
              <a:rPr lang="en-US" dirty="0" smtClean="0"/>
              <a:t>Towards hotter</a:t>
            </a:r>
            <a:endParaRPr lang="en-US" dirty="0"/>
          </a:p>
        </p:txBody>
      </p:sp>
    </p:spTree>
    <p:extLst>
      <p:ext uri="{BB962C8B-B14F-4D97-AF65-F5344CB8AC3E}">
        <p14:creationId xmlns:p14="http://schemas.microsoft.com/office/powerpoint/2010/main" val="27698469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37820" y="0"/>
            <a:ext cx="4853940" cy="6858000"/>
          </a:xfrm>
          <a:prstGeom prst="rect">
            <a:avLst/>
          </a:prstGeom>
        </p:spPr>
      </p:pic>
      <p:pic>
        <p:nvPicPr>
          <p:cNvPr id="3" name="Picture 2"/>
          <p:cNvPicPr>
            <a:picLocks noChangeAspect="1"/>
          </p:cNvPicPr>
          <p:nvPr/>
        </p:nvPicPr>
        <p:blipFill>
          <a:blip r:embed="rId4"/>
          <a:stretch>
            <a:fillRect/>
          </a:stretch>
        </p:blipFill>
        <p:spPr>
          <a:xfrm>
            <a:off x="4653280" y="467360"/>
            <a:ext cx="4216400" cy="6156960"/>
          </a:xfrm>
          <a:prstGeom prst="rect">
            <a:avLst/>
          </a:prstGeom>
        </p:spPr>
      </p:pic>
      <p:sp>
        <p:nvSpPr>
          <p:cNvPr id="4" name="TextBox 3"/>
          <p:cNvSpPr txBox="1"/>
          <p:nvPr/>
        </p:nvSpPr>
        <p:spPr>
          <a:xfrm>
            <a:off x="6508952" y="272165"/>
            <a:ext cx="1905059" cy="646331"/>
          </a:xfrm>
          <a:prstGeom prst="rect">
            <a:avLst/>
          </a:prstGeom>
          <a:noFill/>
        </p:spPr>
        <p:txBody>
          <a:bodyPr wrap="square" rtlCol="0">
            <a:spAutoFit/>
          </a:bodyPr>
          <a:lstStyle/>
          <a:p>
            <a:r>
              <a:rPr lang="en-US" dirty="0" smtClean="0"/>
              <a:t>Iceland</a:t>
            </a:r>
          </a:p>
          <a:p>
            <a:r>
              <a:rPr lang="en-US" dirty="0" smtClean="0"/>
              <a:t>No anomaly</a:t>
            </a:r>
            <a:endParaRPr lang="en-US" dirty="0"/>
          </a:p>
        </p:txBody>
      </p:sp>
    </p:spTree>
    <p:extLst>
      <p:ext uri="{BB962C8B-B14F-4D97-AF65-F5344CB8AC3E}">
        <p14:creationId xmlns:p14="http://schemas.microsoft.com/office/powerpoint/2010/main" val="28279137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2062" y="1130300"/>
            <a:ext cx="4711700"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993763" y="865422"/>
            <a:ext cx="3899930" cy="53086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27200" y="914400"/>
            <a:ext cx="5676900" cy="5029200"/>
          </a:xfrm>
          <a:prstGeom prst="rect">
            <a:avLst/>
          </a:prstGeom>
        </p:spPr>
      </p:pic>
      <p:pic>
        <p:nvPicPr>
          <p:cNvPr id="3" name="Picture 2"/>
          <p:cNvPicPr>
            <a:picLocks noChangeAspect="1"/>
          </p:cNvPicPr>
          <p:nvPr/>
        </p:nvPicPr>
        <p:blipFill>
          <a:blip r:embed="rId4"/>
          <a:stretch>
            <a:fillRect/>
          </a:stretch>
        </p:blipFill>
        <p:spPr>
          <a:xfrm>
            <a:off x="246380" y="5143500"/>
            <a:ext cx="2616200" cy="1600200"/>
          </a:xfrm>
          <a:prstGeom prst="rect">
            <a:avLst/>
          </a:prstGeom>
        </p:spPr>
      </p:pic>
      <p:sp>
        <p:nvSpPr>
          <p:cNvPr id="4" name="Rectangle 3"/>
          <p:cNvSpPr/>
          <p:nvPr/>
        </p:nvSpPr>
        <p:spPr>
          <a:xfrm>
            <a:off x="2862580" y="2509520"/>
            <a:ext cx="3517900" cy="365760"/>
          </a:xfrm>
          <a:prstGeom prst="rect">
            <a:avLst/>
          </a:prstGeom>
          <a:gradFill>
            <a:gsLst>
              <a:gs pos="42000">
                <a:schemeClr val="accent1">
                  <a:tint val="100000"/>
                  <a:shade val="100000"/>
                  <a:satMod val="130000"/>
                  <a:alpha val="27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6929120" y="721360"/>
            <a:ext cx="1442720" cy="369332"/>
          </a:xfrm>
          <a:prstGeom prst="rect">
            <a:avLst/>
          </a:prstGeom>
          <a:noFill/>
        </p:spPr>
        <p:txBody>
          <a:bodyPr wrap="square" rtlCol="0">
            <a:spAutoFit/>
          </a:bodyPr>
          <a:lstStyle/>
          <a:p>
            <a:r>
              <a:rPr lang="en-US" dirty="0" err="1" smtClean="0"/>
              <a:t>Laske</a:t>
            </a:r>
            <a:endParaRPr lang="en-US" dirty="0"/>
          </a:p>
        </p:txBody>
      </p:sp>
    </p:spTree>
    <p:extLst>
      <p:ext uri="{BB962C8B-B14F-4D97-AF65-F5344CB8AC3E}">
        <p14:creationId xmlns:p14="http://schemas.microsoft.com/office/powerpoint/2010/main" val="31741682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58800"/>
            <a:ext cx="9144000" cy="5738725"/>
          </a:xfrm>
          <a:prstGeom prst="rect">
            <a:avLst/>
          </a:prstGeom>
        </p:spPr>
      </p:pic>
    </p:spTree>
    <p:extLst>
      <p:ext uri="{BB962C8B-B14F-4D97-AF65-F5344CB8AC3E}">
        <p14:creationId xmlns:p14="http://schemas.microsoft.com/office/powerpoint/2010/main" val="40962741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84200"/>
            <a:ext cx="9144000" cy="5670698"/>
          </a:xfrm>
          <a:prstGeom prst="rect">
            <a:avLst/>
          </a:prstGeom>
        </p:spPr>
      </p:pic>
    </p:spTree>
    <p:extLst>
      <p:ext uri="{BB962C8B-B14F-4D97-AF65-F5344CB8AC3E}">
        <p14:creationId xmlns:p14="http://schemas.microsoft.com/office/powerpoint/2010/main" val="11264655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8900" y="0"/>
            <a:ext cx="8960453" cy="6858000"/>
          </a:xfrm>
          <a:prstGeom prst="rect">
            <a:avLst/>
          </a:prstGeom>
        </p:spPr>
      </p:pic>
      <p:sp>
        <p:nvSpPr>
          <p:cNvPr id="3" name="TextBox 2"/>
          <p:cNvSpPr txBox="1"/>
          <p:nvPr/>
        </p:nvSpPr>
        <p:spPr>
          <a:xfrm>
            <a:off x="2581713" y="5437073"/>
            <a:ext cx="176972" cy="369332"/>
          </a:xfrm>
          <a:prstGeom prst="rect">
            <a:avLst/>
          </a:prstGeom>
          <a:noFill/>
        </p:spPr>
        <p:txBody>
          <a:bodyPr wrap="square" rtlCol="0">
            <a:spAutoFit/>
          </a:bodyPr>
          <a:lstStyle/>
          <a:p>
            <a:r>
              <a:rPr lang="en-US" dirty="0" smtClean="0"/>
              <a:t>x</a:t>
            </a:r>
            <a:endParaRPr lang="en-US" dirty="0"/>
          </a:p>
        </p:txBody>
      </p:sp>
      <p:sp>
        <p:nvSpPr>
          <p:cNvPr id="4" name="TextBox 3"/>
          <p:cNvSpPr txBox="1"/>
          <p:nvPr/>
        </p:nvSpPr>
        <p:spPr>
          <a:xfrm>
            <a:off x="3372883" y="2064029"/>
            <a:ext cx="197792" cy="369332"/>
          </a:xfrm>
          <a:prstGeom prst="rect">
            <a:avLst/>
          </a:prstGeom>
          <a:noFill/>
        </p:spPr>
        <p:txBody>
          <a:bodyPr wrap="square" rtlCol="0">
            <a:spAutoFit/>
          </a:bodyPr>
          <a:lstStyle/>
          <a:p>
            <a:r>
              <a:rPr lang="en-US" dirty="0" smtClean="0"/>
              <a:t>x</a:t>
            </a:r>
            <a:endParaRPr lang="en-US" dirty="0"/>
          </a:p>
        </p:txBody>
      </p:sp>
      <p:cxnSp>
        <p:nvCxnSpPr>
          <p:cNvPr id="6" name="Straight Connector 5"/>
          <p:cNvCxnSpPr>
            <a:stCxn id="4" idx="3"/>
          </p:cNvCxnSpPr>
          <p:nvPr/>
        </p:nvCxnSpPr>
        <p:spPr>
          <a:xfrm>
            <a:off x="3570675" y="2248695"/>
            <a:ext cx="4559638" cy="104107"/>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8" name="Straight Connector 7"/>
          <p:cNvCxnSpPr>
            <a:stCxn id="3" idx="3"/>
            <a:endCxn id="4" idx="3"/>
          </p:cNvCxnSpPr>
          <p:nvPr/>
        </p:nvCxnSpPr>
        <p:spPr>
          <a:xfrm flipV="1">
            <a:off x="2758685" y="2248695"/>
            <a:ext cx="811990" cy="3373044"/>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0" name="Straight Connector 9"/>
          <p:cNvCxnSpPr>
            <a:stCxn id="4" idx="1"/>
          </p:cNvCxnSpPr>
          <p:nvPr/>
        </p:nvCxnSpPr>
        <p:spPr>
          <a:xfrm flipH="1">
            <a:off x="2029795" y="2248695"/>
            <a:ext cx="1343088" cy="0"/>
          </a:xfrm>
          <a:prstGeom prst="line">
            <a:avLst/>
          </a:prstGeom>
          <a:ln w="6350" cmpd="sng"/>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962537" y="1916498"/>
            <a:ext cx="1440134" cy="369332"/>
          </a:xfrm>
          <a:prstGeom prst="rect">
            <a:avLst/>
          </a:prstGeom>
          <a:solidFill>
            <a:schemeClr val="bg1"/>
          </a:solidFill>
        </p:spPr>
        <p:txBody>
          <a:bodyPr wrap="square" rtlCol="0">
            <a:spAutoFit/>
          </a:bodyPr>
          <a:lstStyle/>
          <a:p>
            <a:r>
              <a:rPr lang="en-US" dirty="0" smtClean="0"/>
              <a:t>-30 C/30 </a:t>
            </a:r>
            <a:r>
              <a:rPr lang="en-US" dirty="0" err="1" smtClean="0"/>
              <a:t>GPa</a:t>
            </a:r>
            <a:endParaRPr lang="en-US" dirty="0"/>
          </a:p>
        </p:txBody>
      </p:sp>
      <p:sp>
        <p:nvSpPr>
          <p:cNvPr id="13" name="TextBox 12"/>
          <p:cNvSpPr txBox="1"/>
          <p:nvPr/>
        </p:nvSpPr>
        <p:spPr>
          <a:xfrm>
            <a:off x="6962537" y="4502068"/>
            <a:ext cx="1632908" cy="369332"/>
          </a:xfrm>
          <a:prstGeom prst="rect">
            <a:avLst/>
          </a:prstGeom>
          <a:noFill/>
        </p:spPr>
        <p:txBody>
          <a:bodyPr wrap="square" rtlCol="0">
            <a:spAutoFit/>
          </a:bodyPr>
          <a:lstStyle/>
          <a:p>
            <a:r>
              <a:rPr lang="en-US" dirty="0" smtClean="0"/>
              <a:t>-0.33 C/km</a:t>
            </a:r>
            <a:endParaRPr lang="en-US" dirty="0"/>
          </a:p>
        </p:txBody>
      </p:sp>
    </p:spTree>
    <p:extLst>
      <p:ext uri="{BB962C8B-B14F-4D97-AF65-F5344CB8AC3E}">
        <p14:creationId xmlns:p14="http://schemas.microsoft.com/office/powerpoint/2010/main" val="4705433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400" y="0"/>
            <a:ext cx="9090133" cy="6858000"/>
          </a:xfrm>
          <a:prstGeom prst="rect">
            <a:avLst/>
          </a:prstGeom>
        </p:spPr>
      </p:pic>
      <p:cxnSp>
        <p:nvCxnSpPr>
          <p:cNvPr id="4" name="Straight Connector 3"/>
          <p:cNvCxnSpPr/>
          <p:nvPr/>
        </p:nvCxnSpPr>
        <p:spPr>
          <a:xfrm flipV="1">
            <a:off x="2560320" y="2560320"/>
            <a:ext cx="955040" cy="293624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3515360" y="2560320"/>
            <a:ext cx="4937760" cy="233680"/>
          </a:xfrm>
          <a:prstGeom prst="line">
            <a:avLst/>
          </a:prstGeom>
          <a:ln>
            <a:prstDash val="dash"/>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4"/>
          <a:stretch>
            <a:fillRect/>
          </a:stretch>
        </p:blipFill>
        <p:spPr>
          <a:xfrm>
            <a:off x="25400" y="246380"/>
            <a:ext cx="3388360" cy="2466340"/>
          </a:xfrm>
          <a:prstGeom prst="rect">
            <a:avLst/>
          </a:prstGeom>
        </p:spPr>
      </p:pic>
      <p:pic>
        <p:nvPicPr>
          <p:cNvPr id="8" name="Picture 7"/>
          <p:cNvPicPr>
            <a:picLocks noChangeAspect="1"/>
          </p:cNvPicPr>
          <p:nvPr/>
        </p:nvPicPr>
        <p:blipFill>
          <a:blip r:embed="rId5"/>
          <a:stretch>
            <a:fillRect/>
          </a:stretch>
        </p:blipFill>
        <p:spPr>
          <a:xfrm>
            <a:off x="274320" y="6040120"/>
            <a:ext cx="3058160" cy="609600"/>
          </a:xfrm>
          <a:prstGeom prst="rect">
            <a:avLst/>
          </a:prstGeom>
        </p:spPr>
      </p:pic>
    </p:spTree>
    <p:extLst>
      <p:ext uri="{BB962C8B-B14F-4D97-AF65-F5344CB8AC3E}">
        <p14:creationId xmlns:p14="http://schemas.microsoft.com/office/powerpoint/2010/main" val="3754809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6328" y="327329"/>
            <a:ext cx="7772400" cy="1470025"/>
          </a:xfrm>
        </p:spPr>
        <p:txBody>
          <a:bodyPr/>
          <a:lstStyle/>
          <a:p>
            <a:r>
              <a:rPr lang="en-US" dirty="0" smtClean="0"/>
              <a:t>The evidence for “cold” </a:t>
            </a:r>
            <a:r>
              <a:rPr lang="en-US" dirty="0" err="1" smtClean="0"/>
              <a:t>subridge</a:t>
            </a:r>
            <a:r>
              <a:rPr lang="en-US" dirty="0" smtClean="0"/>
              <a:t> mantle includes;</a:t>
            </a:r>
            <a:endParaRPr lang="en-US" dirty="0"/>
          </a:p>
        </p:txBody>
      </p:sp>
      <p:sp>
        <p:nvSpPr>
          <p:cNvPr id="3" name="Subtitle 2"/>
          <p:cNvSpPr>
            <a:spLocks noGrp="1"/>
          </p:cNvSpPr>
          <p:nvPr>
            <p:ph type="subTitle" idx="1"/>
          </p:nvPr>
        </p:nvSpPr>
        <p:spPr>
          <a:xfrm>
            <a:off x="555643" y="1935682"/>
            <a:ext cx="7653086" cy="1752600"/>
          </a:xfrm>
        </p:spPr>
        <p:txBody>
          <a:bodyPr>
            <a:noAutofit/>
          </a:bodyPr>
          <a:lstStyle/>
          <a:p>
            <a:pPr marL="514350" indent="-514350" algn="l">
              <a:buAutoNum type="arabicPeriod"/>
            </a:pPr>
            <a:r>
              <a:rPr lang="en-US" dirty="0" smtClean="0"/>
              <a:t>Depressed residual bathymetry</a:t>
            </a:r>
          </a:p>
          <a:p>
            <a:pPr marL="514350" indent="-514350" algn="l">
              <a:buAutoNum type="arabicPeriod"/>
            </a:pPr>
            <a:r>
              <a:rPr lang="en-US" dirty="0" smtClean="0"/>
              <a:t>Bathymetric gradient away from ridges (“seafloor flattening”)</a:t>
            </a:r>
          </a:p>
          <a:p>
            <a:pPr marL="514350" indent="-514350" algn="l">
              <a:buAutoNum type="arabicPeriod"/>
            </a:pPr>
            <a:r>
              <a:rPr lang="en-US" dirty="0" smtClean="0"/>
              <a:t>Seismic velocity gradients away from ridges toward plate interiors</a:t>
            </a:r>
          </a:p>
          <a:p>
            <a:pPr marL="514350" indent="-514350" algn="l">
              <a:buAutoNum type="arabicPeriod"/>
            </a:pPr>
            <a:r>
              <a:rPr lang="en-US" dirty="0" smtClean="0"/>
              <a:t>Elevated 410 under ridges</a:t>
            </a:r>
          </a:p>
          <a:p>
            <a:pPr marL="514350" indent="-514350" algn="l">
              <a:buAutoNum type="arabicPeriod"/>
            </a:pPr>
            <a:r>
              <a:rPr lang="en-US" dirty="0" smtClean="0"/>
              <a:t>Thick TZ under younger parts of oceans</a:t>
            </a:r>
          </a:p>
          <a:p>
            <a:pPr marL="514350" indent="-514350" algn="l">
              <a:buAutoNum type="arabicPeriod"/>
            </a:pPr>
            <a:r>
              <a:rPr lang="en-US" dirty="0" smtClean="0"/>
              <a:t>High seismic </a:t>
            </a:r>
            <a:r>
              <a:rPr lang="en-US" dirty="0" err="1" smtClean="0"/>
              <a:t>wavespeeds</a:t>
            </a:r>
            <a:r>
              <a:rPr lang="en-US" dirty="0" smtClean="0"/>
              <a:t> below 200 km</a:t>
            </a:r>
          </a:p>
          <a:p>
            <a:pPr marL="514350" indent="-514350">
              <a:buAutoNum type="arabicPeriod"/>
            </a:pPr>
            <a:endParaRPr lang="en-US" dirty="0"/>
          </a:p>
        </p:txBody>
      </p:sp>
    </p:spTree>
    <p:extLst>
      <p:ext uri="{BB962C8B-B14F-4D97-AF65-F5344CB8AC3E}">
        <p14:creationId xmlns:p14="http://schemas.microsoft.com/office/powerpoint/2010/main" val="35236906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ight Arrow 1"/>
          <p:cNvSpPr>
            <a:spLocks noChangeArrowheads="1"/>
          </p:cNvSpPr>
          <p:nvPr/>
        </p:nvSpPr>
        <p:spPr bwMode="auto">
          <a:xfrm>
            <a:off x="914400" y="990600"/>
            <a:ext cx="2971800" cy="914400"/>
          </a:xfrm>
          <a:prstGeom prst="rightArrow">
            <a:avLst>
              <a:gd name="adj1" fmla="val 50000"/>
              <a:gd name="adj2" fmla="val 49999"/>
            </a:avLst>
          </a:prstGeom>
          <a:pattFill prst="horzBrick">
            <a:fgClr>
              <a:srgbClr val="FF0000"/>
            </a:fgClr>
            <a:bgClr>
              <a:srgbClr val="FFFFFF"/>
            </a:bgClr>
          </a:pattFill>
          <a:ln w="9525">
            <a:solidFill>
              <a:schemeClr val="tx1"/>
            </a:solidFill>
            <a:round/>
            <a:headEnd/>
            <a:tailEnd/>
          </a:ln>
        </p:spPr>
        <p:txBody>
          <a:bodyPr/>
          <a:lstStyle/>
          <a:p>
            <a:pPr eaLnBrk="0" hangingPunct="0"/>
            <a:endParaRPr lang="en-US">
              <a:solidFill>
                <a:srgbClr val="000000"/>
              </a:solidFill>
            </a:endParaRPr>
          </a:p>
        </p:txBody>
      </p:sp>
      <p:sp>
        <p:nvSpPr>
          <p:cNvPr id="3" name="Right Arrow 2"/>
          <p:cNvSpPr/>
          <p:nvPr/>
        </p:nvSpPr>
        <p:spPr bwMode="auto">
          <a:xfrm rot="2194174">
            <a:off x="3465513" y="1912938"/>
            <a:ext cx="2149475" cy="701675"/>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fontAlgn="auto" hangingPunct="0">
              <a:spcBef>
                <a:spcPts val="0"/>
              </a:spcBef>
              <a:spcAft>
                <a:spcPts val="0"/>
              </a:spcAft>
              <a:defRPr/>
            </a:pPr>
            <a:endParaRPr lang="en-US">
              <a:solidFill>
                <a:srgbClr val="000000"/>
              </a:solidFill>
              <a:latin typeface="+mn-lt"/>
              <a:ea typeface="+mn-ea"/>
              <a:cs typeface="+mn-cs"/>
            </a:endParaRPr>
          </a:p>
        </p:txBody>
      </p:sp>
      <p:sp>
        <p:nvSpPr>
          <p:cNvPr id="4" name="Right Arrow 3"/>
          <p:cNvSpPr/>
          <p:nvPr/>
        </p:nvSpPr>
        <p:spPr bwMode="auto">
          <a:xfrm rot="739002">
            <a:off x="5516563" y="3462338"/>
            <a:ext cx="2517775" cy="549275"/>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fontAlgn="auto" hangingPunct="0">
              <a:spcBef>
                <a:spcPts val="0"/>
              </a:spcBef>
              <a:spcAft>
                <a:spcPts val="0"/>
              </a:spcAft>
              <a:defRPr/>
            </a:pPr>
            <a:endParaRPr lang="en-US">
              <a:solidFill>
                <a:srgbClr val="000000"/>
              </a:solidFill>
              <a:latin typeface="+mn-lt"/>
              <a:ea typeface="+mn-ea"/>
              <a:cs typeface="+mn-cs"/>
            </a:endParaRPr>
          </a:p>
        </p:txBody>
      </p:sp>
      <p:sp>
        <p:nvSpPr>
          <p:cNvPr id="46084" name="Up Arrow Callout 4"/>
          <p:cNvSpPr>
            <a:spLocks noChangeArrowheads="1"/>
          </p:cNvSpPr>
          <p:nvPr/>
        </p:nvSpPr>
        <p:spPr bwMode="auto">
          <a:xfrm>
            <a:off x="5410200" y="1981200"/>
            <a:ext cx="685800" cy="990600"/>
          </a:xfrm>
          <a:prstGeom prst="upArrowCallout">
            <a:avLst>
              <a:gd name="adj1" fmla="val 25000"/>
              <a:gd name="adj2" fmla="val 25000"/>
              <a:gd name="adj3" fmla="val 24997"/>
              <a:gd name="adj4" fmla="val 64977"/>
            </a:avLst>
          </a:prstGeom>
          <a:solidFill>
            <a:srgbClr val="FFFF00"/>
          </a:solidFill>
          <a:ln w="9525">
            <a:solidFill>
              <a:schemeClr val="tx1"/>
            </a:solidFill>
            <a:round/>
            <a:headEnd/>
            <a:tailEnd/>
          </a:ln>
        </p:spPr>
        <p:txBody>
          <a:bodyPr/>
          <a:lstStyle/>
          <a:p>
            <a:pPr eaLnBrk="0" hangingPunct="0"/>
            <a:endParaRPr lang="en-US">
              <a:solidFill>
                <a:srgbClr val="000000"/>
              </a:solidFill>
            </a:endParaRPr>
          </a:p>
        </p:txBody>
      </p:sp>
      <p:sp>
        <p:nvSpPr>
          <p:cNvPr id="46085" name="Up Arrow Callout 5"/>
          <p:cNvSpPr>
            <a:spLocks noChangeArrowheads="1"/>
          </p:cNvSpPr>
          <p:nvPr/>
        </p:nvSpPr>
        <p:spPr bwMode="auto">
          <a:xfrm>
            <a:off x="4343400" y="1371600"/>
            <a:ext cx="685800" cy="990600"/>
          </a:xfrm>
          <a:prstGeom prst="upArrowCallout">
            <a:avLst>
              <a:gd name="adj1" fmla="val 25000"/>
              <a:gd name="adj2" fmla="val 25000"/>
              <a:gd name="adj3" fmla="val 24997"/>
              <a:gd name="adj4" fmla="val 64977"/>
            </a:avLst>
          </a:prstGeom>
          <a:solidFill>
            <a:srgbClr val="FFFF00"/>
          </a:solidFill>
          <a:ln w="9525">
            <a:solidFill>
              <a:schemeClr val="tx1"/>
            </a:solidFill>
            <a:round/>
            <a:headEnd/>
            <a:tailEnd/>
          </a:ln>
        </p:spPr>
        <p:txBody>
          <a:bodyPr/>
          <a:lstStyle/>
          <a:p>
            <a:pPr eaLnBrk="0" hangingPunct="0"/>
            <a:endParaRPr lang="en-US">
              <a:solidFill>
                <a:srgbClr val="000000"/>
              </a:solidFill>
            </a:endParaRPr>
          </a:p>
        </p:txBody>
      </p:sp>
      <p:sp>
        <p:nvSpPr>
          <p:cNvPr id="46086" name="Up Arrow Callout 6"/>
          <p:cNvSpPr>
            <a:spLocks noChangeArrowheads="1"/>
          </p:cNvSpPr>
          <p:nvPr/>
        </p:nvSpPr>
        <p:spPr bwMode="auto">
          <a:xfrm>
            <a:off x="4953000" y="1676400"/>
            <a:ext cx="685800" cy="990600"/>
          </a:xfrm>
          <a:prstGeom prst="upArrowCallout">
            <a:avLst>
              <a:gd name="adj1" fmla="val 25000"/>
              <a:gd name="adj2" fmla="val 25000"/>
              <a:gd name="adj3" fmla="val 24997"/>
              <a:gd name="adj4" fmla="val 64977"/>
            </a:avLst>
          </a:prstGeom>
          <a:solidFill>
            <a:srgbClr val="FFFF00"/>
          </a:solidFill>
          <a:ln w="9525">
            <a:solidFill>
              <a:schemeClr val="tx1"/>
            </a:solidFill>
            <a:round/>
            <a:headEnd/>
            <a:tailEnd/>
          </a:ln>
        </p:spPr>
        <p:txBody>
          <a:bodyPr/>
          <a:lstStyle/>
          <a:p>
            <a:pPr eaLnBrk="0" hangingPunct="0"/>
            <a:endParaRPr lang="en-US">
              <a:solidFill>
                <a:srgbClr val="000000"/>
              </a:solidFill>
            </a:endParaRPr>
          </a:p>
        </p:txBody>
      </p:sp>
      <p:sp>
        <p:nvSpPr>
          <p:cNvPr id="8" name="Right Arrow 7"/>
          <p:cNvSpPr/>
          <p:nvPr/>
        </p:nvSpPr>
        <p:spPr bwMode="auto">
          <a:xfrm rot="2194174">
            <a:off x="3409950" y="2484438"/>
            <a:ext cx="2517775" cy="547687"/>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fontAlgn="auto" hangingPunct="0">
              <a:spcBef>
                <a:spcPts val="0"/>
              </a:spcBef>
              <a:spcAft>
                <a:spcPts val="0"/>
              </a:spcAft>
              <a:defRPr/>
            </a:pPr>
            <a:endParaRPr lang="en-US">
              <a:solidFill>
                <a:srgbClr val="000000"/>
              </a:solidFill>
              <a:latin typeface="+mn-lt"/>
              <a:ea typeface="+mn-ea"/>
              <a:cs typeface="+mn-cs"/>
            </a:endParaRPr>
          </a:p>
        </p:txBody>
      </p:sp>
      <p:sp>
        <p:nvSpPr>
          <p:cNvPr id="46088" name="Pentagon 8"/>
          <p:cNvSpPr>
            <a:spLocks noChangeArrowheads="1"/>
          </p:cNvSpPr>
          <p:nvPr/>
        </p:nvSpPr>
        <p:spPr bwMode="auto">
          <a:xfrm rot="-5400000">
            <a:off x="6858000" y="2286000"/>
            <a:ext cx="1524000" cy="457200"/>
          </a:xfrm>
          <a:prstGeom prst="homePlate">
            <a:avLst>
              <a:gd name="adj" fmla="val 50000"/>
            </a:avLst>
          </a:prstGeom>
          <a:solidFill>
            <a:srgbClr val="008000"/>
          </a:solidFill>
          <a:ln w="9525">
            <a:solidFill>
              <a:schemeClr val="tx1"/>
            </a:solidFill>
            <a:round/>
            <a:headEnd/>
            <a:tailEnd/>
          </a:ln>
        </p:spPr>
        <p:txBody>
          <a:bodyPr/>
          <a:lstStyle/>
          <a:p>
            <a:pPr eaLnBrk="0" hangingPunct="0"/>
            <a:endParaRPr lang="en-US">
              <a:solidFill>
                <a:srgbClr val="000000"/>
              </a:solidFill>
            </a:endParaRPr>
          </a:p>
        </p:txBody>
      </p:sp>
      <p:sp>
        <p:nvSpPr>
          <p:cNvPr id="46089" name="TextBox 9"/>
          <p:cNvSpPr txBox="1">
            <a:spLocks noChangeArrowheads="1"/>
          </p:cNvSpPr>
          <p:nvPr/>
        </p:nvSpPr>
        <p:spPr bwMode="auto">
          <a:xfrm>
            <a:off x="2743200" y="228600"/>
            <a:ext cx="3962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r>
              <a:rPr lang="en-US">
                <a:latin typeface="Arial" charset="0"/>
              </a:rPr>
              <a:t>island arc basalts</a:t>
            </a:r>
          </a:p>
          <a:p>
            <a:r>
              <a:rPr lang="en-US">
                <a:latin typeface="Arial" charset="0"/>
              </a:rPr>
              <a:t>      backarc basin basalts</a:t>
            </a:r>
            <a:br>
              <a:rPr lang="en-US">
                <a:latin typeface="Arial" charset="0"/>
              </a:rPr>
            </a:br>
            <a:r>
              <a:rPr lang="en-US">
                <a:latin typeface="Arial" charset="0"/>
              </a:rPr>
              <a:t>                 underplate</a:t>
            </a:r>
          </a:p>
        </p:txBody>
      </p:sp>
      <p:sp>
        <p:nvSpPr>
          <p:cNvPr id="46090" name="Rectangle 10"/>
          <p:cNvSpPr>
            <a:spLocks noChangeArrowheads="1"/>
          </p:cNvSpPr>
          <p:nvPr/>
        </p:nvSpPr>
        <p:spPr bwMode="auto">
          <a:xfrm>
            <a:off x="7696200" y="1143000"/>
            <a:ext cx="1219200" cy="304800"/>
          </a:xfrm>
          <a:prstGeom prst="rect">
            <a:avLst/>
          </a:prstGeom>
          <a:solidFill>
            <a:srgbClr val="008000"/>
          </a:solidFill>
          <a:ln w="9525">
            <a:solidFill>
              <a:schemeClr val="tx1"/>
            </a:solidFill>
            <a:round/>
            <a:headEnd/>
            <a:tailEnd/>
          </a:ln>
        </p:spPr>
        <p:txBody>
          <a:bodyPr/>
          <a:lstStyle/>
          <a:p>
            <a:pPr eaLnBrk="0" hangingPunct="0"/>
            <a:endParaRPr lang="en-US">
              <a:solidFill>
                <a:srgbClr val="000000"/>
              </a:solidFill>
            </a:endParaRPr>
          </a:p>
        </p:txBody>
      </p:sp>
      <p:sp>
        <p:nvSpPr>
          <p:cNvPr id="46091" name="Rectangle 11"/>
          <p:cNvSpPr>
            <a:spLocks noChangeArrowheads="1"/>
          </p:cNvSpPr>
          <p:nvPr/>
        </p:nvSpPr>
        <p:spPr bwMode="auto">
          <a:xfrm>
            <a:off x="6324600" y="1143000"/>
            <a:ext cx="1219200" cy="304800"/>
          </a:xfrm>
          <a:prstGeom prst="rect">
            <a:avLst/>
          </a:prstGeom>
          <a:solidFill>
            <a:srgbClr val="008000"/>
          </a:solidFill>
          <a:ln w="9525">
            <a:solidFill>
              <a:schemeClr val="tx1"/>
            </a:solidFill>
            <a:round/>
            <a:headEnd/>
            <a:tailEnd/>
          </a:ln>
        </p:spPr>
        <p:txBody>
          <a:bodyPr/>
          <a:lstStyle/>
          <a:p>
            <a:pPr eaLnBrk="0" hangingPunct="0"/>
            <a:endParaRPr lang="en-US">
              <a:solidFill>
                <a:srgbClr val="000000"/>
              </a:solidFill>
            </a:endParaRPr>
          </a:p>
        </p:txBody>
      </p:sp>
      <p:cxnSp>
        <p:nvCxnSpPr>
          <p:cNvPr id="15" name="Straight Connector 14"/>
          <p:cNvCxnSpPr/>
          <p:nvPr/>
        </p:nvCxnSpPr>
        <p:spPr bwMode="auto">
          <a:xfrm flipH="1">
            <a:off x="914400" y="2819400"/>
            <a:ext cx="16764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6093" name="TextBox 17"/>
          <p:cNvSpPr txBox="1">
            <a:spLocks noChangeArrowheads="1"/>
          </p:cNvSpPr>
          <p:nvPr/>
        </p:nvSpPr>
        <p:spPr bwMode="auto">
          <a:xfrm>
            <a:off x="914400" y="1752600"/>
            <a:ext cx="1676400" cy="1016000"/>
          </a:xfrm>
          <a:prstGeom prst="rect">
            <a:avLst/>
          </a:prstGeom>
          <a:pattFill prst="ltHorz">
            <a:fgClr>
              <a:srgbClr val="FF0000"/>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r>
              <a:rPr lang="en-US" sz="2000" i="1">
                <a:latin typeface="Arial" charset="0"/>
              </a:rPr>
              <a:t>Sheared    boundary  layer</a:t>
            </a:r>
          </a:p>
        </p:txBody>
      </p:sp>
      <p:sp>
        <p:nvSpPr>
          <p:cNvPr id="46094" name="Left-Right Arrow 18"/>
          <p:cNvSpPr>
            <a:spLocks noChangeArrowheads="1"/>
          </p:cNvSpPr>
          <p:nvPr/>
        </p:nvSpPr>
        <p:spPr bwMode="auto">
          <a:xfrm>
            <a:off x="7086600" y="685800"/>
            <a:ext cx="990600" cy="381000"/>
          </a:xfrm>
          <a:prstGeom prst="leftRightArrow">
            <a:avLst>
              <a:gd name="adj1" fmla="val 50000"/>
              <a:gd name="adj2" fmla="val 50002"/>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solidFill>
                <a:srgbClr val="000000"/>
              </a:solidFill>
            </a:endParaRPr>
          </a:p>
        </p:txBody>
      </p:sp>
      <p:cxnSp>
        <p:nvCxnSpPr>
          <p:cNvPr id="40" name="Straight Connector 39"/>
          <p:cNvCxnSpPr/>
          <p:nvPr/>
        </p:nvCxnSpPr>
        <p:spPr bwMode="auto">
          <a:xfrm>
            <a:off x="8534400" y="2133600"/>
            <a:ext cx="381000" cy="3048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6096" name="Right Arrow 54"/>
          <p:cNvSpPr>
            <a:spLocks noChangeArrowheads="1"/>
          </p:cNvSpPr>
          <p:nvPr/>
        </p:nvSpPr>
        <p:spPr bwMode="auto">
          <a:xfrm>
            <a:off x="6705600" y="3276600"/>
            <a:ext cx="914400" cy="381000"/>
          </a:xfrm>
          <a:prstGeom prst="rightArrow">
            <a:avLst>
              <a:gd name="adj1" fmla="val 50000"/>
              <a:gd name="adj2" fmla="val 50000"/>
            </a:avLst>
          </a:prstGeom>
          <a:solidFill>
            <a:srgbClr val="008000"/>
          </a:solidFill>
          <a:ln w="9525">
            <a:solidFill>
              <a:schemeClr val="tx1"/>
            </a:solidFill>
            <a:round/>
            <a:headEnd/>
            <a:tailEnd/>
          </a:ln>
        </p:spPr>
        <p:txBody>
          <a:bodyPr/>
          <a:lstStyle/>
          <a:p>
            <a:pPr eaLnBrk="0" hangingPunct="0"/>
            <a:endParaRPr lang="en-US">
              <a:solidFill>
                <a:srgbClr val="000000"/>
              </a:solidFill>
            </a:endParaRPr>
          </a:p>
        </p:txBody>
      </p:sp>
      <p:sp>
        <p:nvSpPr>
          <p:cNvPr id="46097" name="Right Arrow 55"/>
          <p:cNvSpPr>
            <a:spLocks noChangeArrowheads="1"/>
          </p:cNvSpPr>
          <p:nvPr/>
        </p:nvSpPr>
        <p:spPr bwMode="auto">
          <a:xfrm flipH="1">
            <a:off x="7772400" y="3276600"/>
            <a:ext cx="838200" cy="381000"/>
          </a:xfrm>
          <a:prstGeom prst="rightArrow">
            <a:avLst>
              <a:gd name="adj1" fmla="val 50000"/>
              <a:gd name="adj2" fmla="val 49999"/>
            </a:avLst>
          </a:prstGeom>
          <a:solidFill>
            <a:srgbClr val="008000"/>
          </a:solidFill>
          <a:ln w="9525">
            <a:solidFill>
              <a:srgbClr val="008000"/>
            </a:solidFill>
            <a:round/>
            <a:headEnd/>
            <a:tailEnd/>
          </a:ln>
        </p:spPr>
        <p:txBody>
          <a:bodyPr/>
          <a:lstStyle/>
          <a:p>
            <a:pPr eaLnBrk="0" hangingPunct="0"/>
            <a:endParaRPr lang="en-US">
              <a:solidFill>
                <a:srgbClr val="000000"/>
              </a:solidFill>
            </a:endParaRPr>
          </a:p>
        </p:txBody>
      </p:sp>
      <p:cxnSp>
        <p:nvCxnSpPr>
          <p:cNvPr id="58" name="Straight Connector 57"/>
          <p:cNvCxnSpPr/>
          <p:nvPr/>
        </p:nvCxnSpPr>
        <p:spPr bwMode="auto">
          <a:xfrm>
            <a:off x="762000" y="3200400"/>
            <a:ext cx="4267200" cy="0"/>
          </a:xfrm>
          <a:prstGeom prst="line">
            <a:avLst/>
          </a:prstGeom>
          <a:solidFill>
            <a:schemeClr val="accent1"/>
          </a:solidFill>
          <a:ln w="38100" cap="flat" cmpd="sng" algn="ctr">
            <a:solidFill>
              <a:schemeClr val="tx1"/>
            </a:solidFill>
            <a:prstDash val="lg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 name="Straight Connector 8"/>
          <p:cNvCxnSpPr/>
          <p:nvPr/>
        </p:nvCxnSpPr>
        <p:spPr bwMode="auto">
          <a:xfrm flipV="1">
            <a:off x="914400" y="1676400"/>
            <a:ext cx="0" cy="11430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6100" name="Right Triangle 9"/>
          <p:cNvSpPr>
            <a:spLocks noChangeArrowheads="1"/>
          </p:cNvSpPr>
          <p:nvPr/>
        </p:nvSpPr>
        <p:spPr bwMode="auto">
          <a:xfrm rot="5400000">
            <a:off x="2514600" y="1752600"/>
            <a:ext cx="1219200" cy="1066800"/>
          </a:xfrm>
          <a:prstGeom prst="rtTriangle">
            <a:avLst/>
          </a:prstGeom>
          <a:pattFill prst="ltHorz">
            <a:fgClr>
              <a:srgbClr val="FF0000"/>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US" sz="2400">
              <a:solidFill>
                <a:srgbClr val="000000"/>
              </a:solidFill>
              <a:latin typeface="Arial" charset="0"/>
            </a:endParaRPr>
          </a:p>
        </p:txBody>
      </p:sp>
      <p:sp>
        <p:nvSpPr>
          <p:cNvPr id="46101" name="Right Triangle 12"/>
          <p:cNvSpPr>
            <a:spLocks noChangeArrowheads="1"/>
          </p:cNvSpPr>
          <p:nvPr/>
        </p:nvSpPr>
        <p:spPr bwMode="auto">
          <a:xfrm rot="5400000">
            <a:off x="6438900" y="1333500"/>
            <a:ext cx="990600" cy="1219200"/>
          </a:xfrm>
          <a:prstGeom prst="rtTriangle">
            <a:avLst/>
          </a:prstGeom>
          <a:pattFill prst="ltHorz">
            <a:fgClr>
              <a:srgbClr val="FF0000"/>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US" sz="2400">
              <a:solidFill>
                <a:srgbClr val="000000"/>
              </a:solidFill>
              <a:latin typeface="Arial" charset="0"/>
            </a:endParaRPr>
          </a:p>
        </p:txBody>
      </p:sp>
      <p:sp>
        <p:nvSpPr>
          <p:cNvPr id="46102" name="Right Triangle 32"/>
          <p:cNvSpPr>
            <a:spLocks noChangeArrowheads="1"/>
          </p:cNvSpPr>
          <p:nvPr/>
        </p:nvSpPr>
        <p:spPr bwMode="auto">
          <a:xfrm rot="5400000" flipV="1">
            <a:off x="7772400" y="1371600"/>
            <a:ext cx="1066800" cy="1219200"/>
          </a:xfrm>
          <a:prstGeom prst="rtTriangle">
            <a:avLst/>
          </a:prstGeom>
          <a:pattFill prst="ltHorz">
            <a:fgClr>
              <a:srgbClr val="FF0000"/>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US" sz="2400">
              <a:solidFill>
                <a:srgbClr val="000000"/>
              </a:solidFill>
              <a:latin typeface="Arial" charset="0"/>
            </a:endParaRPr>
          </a:p>
        </p:txBody>
      </p:sp>
      <p:cxnSp>
        <p:nvCxnSpPr>
          <p:cNvPr id="37" name="Straight Connector 36"/>
          <p:cNvCxnSpPr/>
          <p:nvPr/>
        </p:nvCxnSpPr>
        <p:spPr bwMode="auto">
          <a:xfrm>
            <a:off x="5638800" y="3276600"/>
            <a:ext cx="3352800" cy="0"/>
          </a:xfrm>
          <a:prstGeom prst="line">
            <a:avLst/>
          </a:prstGeom>
          <a:solidFill>
            <a:schemeClr val="accent1"/>
          </a:solidFill>
          <a:ln w="38100" cap="flat" cmpd="sng" algn="ctr">
            <a:solidFill>
              <a:schemeClr val="tx1"/>
            </a:solidFill>
            <a:prstDash val="lg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6104" name="Isosceles Triangle 19"/>
          <p:cNvSpPr>
            <a:spLocks noChangeArrowheads="1"/>
          </p:cNvSpPr>
          <p:nvPr/>
        </p:nvSpPr>
        <p:spPr bwMode="auto">
          <a:xfrm>
            <a:off x="6858000" y="2667000"/>
            <a:ext cx="1524000" cy="609600"/>
          </a:xfrm>
          <a:prstGeom prst="triangle">
            <a:avLst>
              <a:gd name="adj" fmla="val 50000"/>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US" sz="2400">
              <a:solidFill>
                <a:srgbClr val="000000"/>
              </a:solidFill>
              <a:latin typeface="Arial" charset="0"/>
            </a:endParaRPr>
          </a:p>
        </p:txBody>
      </p:sp>
      <p:cxnSp>
        <p:nvCxnSpPr>
          <p:cNvPr id="26" name="Straight Connector 25"/>
          <p:cNvCxnSpPr/>
          <p:nvPr/>
        </p:nvCxnSpPr>
        <p:spPr bwMode="auto">
          <a:xfrm>
            <a:off x="762000" y="4495800"/>
            <a:ext cx="8077200" cy="76200"/>
          </a:xfrm>
          <a:prstGeom prst="line">
            <a:avLst/>
          </a:prstGeom>
          <a:solidFill>
            <a:schemeClr val="accent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7" name="Rectangle 26"/>
          <p:cNvSpPr/>
          <p:nvPr/>
        </p:nvSpPr>
        <p:spPr bwMode="auto">
          <a:xfrm>
            <a:off x="990600" y="4038600"/>
            <a:ext cx="22098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auto" hangingPunct="0">
              <a:spcBef>
                <a:spcPts val="0"/>
              </a:spcBef>
              <a:spcAft>
                <a:spcPts val="0"/>
              </a:spcAft>
              <a:defRPr/>
            </a:pPr>
            <a:endParaRPr lang="en-US" sz="2400">
              <a:solidFill>
                <a:srgbClr val="000000"/>
              </a:solidFill>
              <a:latin typeface="Arial" charset="0"/>
              <a:ea typeface="+mn-ea"/>
              <a:cs typeface="+mn-cs"/>
            </a:endParaRPr>
          </a:p>
        </p:txBody>
      </p:sp>
      <p:sp>
        <p:nvSpPr>
          <p:cNvPr id="43" name="Rectangle 42"/>
          <p:cNvSpPr/>
          <p:nvPr/>
        </p:nvSpPr>
        <p:spPr bwMode="auto">
          <a:xfrm>
            <a:off x="3886200" y="4191000"/>
            <a:ext cx="1676400" cy="304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auto" hangingPunct="0">
              <a:spcBef>
                <a:spcPts val="0"/>
              </a:spcBef>
              <a:spcAft>
                <a:spcPts val="0"/>
              </a:spcAft>
              <a:defRPr/>
            </a:pPr>
            <a:endParaRPr lang="en-US" sz="2400">
              <a:solidFill>
                <a:srgbClr val="000000"/>
              </a:solidFill>
              <a:latin typeface="Arial" charset="0"/>
              <a:ea typeface="+mn-ea"/>
              <a:cs typeface="+mn-cs"/>
            </a:endParaRPr>
          </a:p>
        </p:txBody>
      </p:sp>
      <p:sp>
        <p:nvSpPr>
          <p:cNvPr id="44" name="Rectangle 43"/>
          <p:cNvSpPr/>
          <p:nvPr/>
        </p:nvSpPr>
        <p:spPr bwMode="auto">
          <a:xfrm>
            <a:off x="7772400" y="4343400"/>
            <a:ext cx="1343025" cy="2286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auto" hangingPunct="0">
              <a:spcBef>
                <a:spcPts val="0"/>
              </a:spcBef>
              <a:spcAft>
                <a:spcPts val="0"/>
              </a:spcAft>
              <a:defRPr/>
            </a:pPr>
            <a:endParaRPr lang="en-US" sz="2400">
              <a:solidFill>
                <a:srgbClr val="000000"/>
              </a:solidFill>
              <a:latin typeface="Arial" charset="0"/>
              <a:ea typeface="+mn-ea"/>
              <a:cs typeface="+mn-cs"/>
            </a:endParaRPr>
          </a:p>
        </p:txBody>
      </p:sp>
      <p:sp>
        <p:nvSpPr>
          <p:cNvPr id="28" name="Bent-Up Arrow 27"/>
          <p:cNvSpPr/>
          <p:nvPr/>
        </p:nvSpPr>
        <p:spPr bwMode="auto">
          <a:xfrm>
            <a:off x="2743200" y="3048000"/>
            <a:ext cx="685800" cy="1447800"/>
          </a:xfrm>
          <a:prstGeom prst="bentUpArrow">
            <a:avLst/>
          </a:prstGeom>
          <a:solidFill>
            <a:srgbClr val="008000"/>
          </a:solidFill>
          <a:ln w="9525" cap="flat" cmpd="sng" algn="ctr">
            <a:noFill/>
            <a:prstDash val="solid"/>
            <a:round/>
            <a:headEnd type="none" w="med" len="med"/>
            <a:tailEnd type="none" w="med" len="med"/>
          </a:ln>
          <a:effectLst/>
          <a:extLst/>
        </p:spPr>
        <p:txBody>
          <a:bodyPr/>
          <a:lstStyle/>
          <a:p>
            <a:pPr defTabSz="914400" eaLnBrk="0" fontAlgn="auto" hangingPunct="0">
              <a:spcBef>
                <a:spcPts val="0"/>
              </a:spcBef>
              <a:spcAft>
                <a:spcPts val="0"/>
              </a:spcAft>
              <a:defRPr/>
            </a:pPr>
            <a:endParaRPr lang="en-US" sz="2400">
              <a:solidFill>
                <a:srgbClr val="000000"/>
              </a:solidFill>
              <a:latin typeface="Arial" charset="0"/>
              <a:ea typeface="+mn-ea"/>
              <a:cs typeface="+mn-cs"/>
            </a:endParaRPr>
          </a:p>
        </p:txBody>
      </p:sp>
      <p:sp>
        <p:nvSpPr>
          <p:cNvPr id="46" name="Bent-Up Arrow 45"/>
          <p:cNvSpPr/>
          <p:nvPr/>
        </p:nvSpPr>
        <p:spPr bwMode="auto">
          <a:xfrm flipH="1">
            <a:off x="762000" y="3733800"/>
            <a:ext cx="762000" cy="762000"/>
          </a:xfrm>
          <a:prstGeom prst="bentUpArrow">
            <a:avLst/>
          </a:prstGeom>
          <a:solidFill>
            <a:srgbClr val="008000"/>
          </a:solidFill>
          <a:ln w="9525" cap="flat" cmpd="sng" algn="ctr">
            <a:noFill/>
            <a:prstDash val="solid"/>
            <a:round/>
            <a:headEnd type="none" w="med" len="med"/>
            <a:tailEnd type="none" w="med" len="med"/>
          </a:ln>
          <a:effectLst/>
          <a:extLst/>
        </p:spPr>
        <p:txBody>
          <a:bodyPr/>
          <a:lstStyle/>
          <a:p>
            <a:pPr defTabSz="914400" eaLnBrk="0" fontAlgn="auto" hangingPunct="0">
              <a:spcBef>
                <a:spcPts val="0"/>
              </a:spcBef>
              <a:spcAft>
                <a:spcPts val="0"/>
              </a:spcAft>
              <a:defRPr/>
            </a:pPr>
            <a:endParaRPr lang="en-US" sz="2400">
              <a:solidFill>
                <a:srgbClr val="000000"/>
              </a:solidFill>
              <a:latin typeface="Arial" charset="0"/>
              <a:ea typeface="+mn-ea"/>
              <a:cs typeface="+mn-cs"/>
            </a:endParaRPr>
          </a:p>
        </p:txBody>
      </p:sp>
      <p:sp>
        <p:nvSpPr>
          <p:cNvPr id="46111" name="Rectangle 28"/>
          <p:cNvSpPr>
            <a:spLocks noChangeArrowheads="1"/>
          </p:cNvSpPr>
          <p:nvPr/>
        </p:nvSpPr>
        <p:spPr bwMode="auto">
          <a:xfrm>
            <a:off x="1447800" y="4343400"/>
            <a:ext cx="1295400" cy="152400"/>
          </a:xfrm>
          <a:prstGeom prst="rect">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US" sz="2400">
              <a:solidFill>
                <a:srgbClr val="000000"/>
              </a:solidFill>
              <a:latin typeface="Arial"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28600"/>
            <a:ext cx="50292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9875" name="Rectangle 1027"/>
          <p:cNvSpPr>
            <a:spLocks noChangeArrowheads="1"/>
          </p:cNvSpPr>
          <p:nvPr/>
        </p:nvSpPr>
        <p:spPr bwMode="auto">
          <a:xfrm>
            <a:off x="762000" y="609600"/>
            <a:ext cx="4953000" cy="1676400"/>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9876" name="Text Box 1028"/>
          <p:cNvSpPr txBox="1">
            <a:spLocks noChangeArrowheads="1"/>
          </p:cNvSpPr>
          <p:nvPr/>
        </p:nvSpPr>
        <p:spPr bwMode="auto">
          <a:xfrm>
            <a:off x="6096000" y="609600"/>
            <a:ext cx="2743200" cy="228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a:t>Most of the delay &amp; lateral variability of teleseismic travel times are in the upper 220 km of the mantle </a:t>
            </a:r>
          </a:p>
        </p:txBody>
      </p:sp>
      <p:sp>
        <p:nvSpPr>
          <p:cNvPr id="44036" name="Text Box 1029"/>
          <p:cNvSpPr txBox="1">
            <a:spLocks noChangeArrowheads="1"/>
          </p:cNvSpPr>
          <p:nvPr/>
        </p:nvSpPr>
        <p:spPr bwMode="auto">
          <a:xfrm>
            <a:off x="6096000" y="3048000"/>
            <a:ext cx="2514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endParaRPr lang="en-US" sz="1800"/>
          </a:p>
        </p:txBody>
      </p:sp>
      <p:sp>
        <p:nvSpPr>
          <p:cNvPr id="79878" name="Text Box 1030"/>
          <p:cNvSpPr txBox="1">
            <a:spLocks noChangeArrowheads="1"/>
          </p:cNvSpPr>
          <p:nvPr/>
        </p:nvSpPr>
        <p:spPr bwMode="auto">
          <a:xfrm>
            <a:off x="6172200" y="3276600"/>
            <a:ext cx="2514600" cy="2647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a:t>If this plus the anisotropy in this region is ignored, the result is </a:t>
            </a:r>
            <a:r>
              <a:rPr lang="en-US" sz="1800">
                <a:solidFill>
                  <a:srgbClr val="FF0000"/>
                </a:solidFill>
              </a:rPr>
              <a:t>plume-like structure*</a:t>
            </a:r>
            <a:r>
              <a:rPr lang="en-US" sz="1800"/>
              <a:t> in the deep mantle</a:t>
            </a:r>
          </a:p>
        </p:txBody>
      </p:sp>
      <p:sp>
        <p:nvSpPr>
          <p:cNvPr id="44038" name="Text Box 1031"/>
          <p:cNvSpPr txBox="1">
            <a:spLocks noChangeArrowheads="1"/>
          </p:cNvSpPr>
          <p:nvPr/>
        </p:nvSpPr>
        <p:spPr bwMode="auto">
          <a:xfrm>
            <a:off x="5867400" y="6324600"/>
            <a:ext cx="213360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i="1">
                <a:solidFill>
                  <a:srgbClr val="FF0000"/>
                </a:solidFill>
              </a:rPr>
              <a:t>*artifact</a:t>
            </a:r>
            <a:endParaRPr lang="en-US" sz="180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987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987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98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animBg="1"/>
      <p:bldP spid="79876" grpId="0"/>
      <p:bldP spid="7987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77800"/>
            <a:ext cx="9144000" cy="6500067"/>
          </a:xfrm>
          <a:prstGeom prst="rect">
            <a:avLst/>
          </a:prstGeom>
        </p:spPr>
      </p:pic>
      <p:pic>
        <p:nvPicPr>
          <p:cNvPr id="3" name="Picture 2"/>
          <p:cNvPicPr>
            <a:picLocks noChangeAspect="1"/>
          </p:cNvPicPr>
          <p:nvPr/>
        </p:nvPicPr>
        <p:blipFill>
          <a:blip r:embed="rId4"/>
          <a:stretch>
            <a:fillRect/>
          </a:stretch>
        </p:blipFill>
        <p:spPr>
          <a:xfrm>
            <a:off x="5059680" y="528320"/>
            <a:ext cx="3647440" cy="2712720"/>
          </a:xfrm>
          <a:prstGeom prst="rect">
            <a:avLst/>
          </a:prstGeom>
        </p:spPr>
      </p:pic>
      <p:pic>
        <p:nvPicPr>
          <p:cNvPr id="4" name="Picture 3"/>
          <p:cNvPicPr>
            <a:picLocks noChangeAspect="1"/>
          </p:cNvPicPr>
          <p:nvPr/>
        </p:nvPicPr>
        <p:blipFill>
          <a:blip r:embed="rId5"/>
          <a:stretch>
            <a:fillRect/>
          </a:stretch>
        </p:blipFill>
        <p:spPr>
          <a:xfrm>
            <a:off x="93980" y="4622799"/>
            <a:ext cx="2639060" cy="2055067"/>
          </a:xfrm>
          <a:prstGeom prst="rect">
            <a:avLst/>
          </a:prstGeom>
        </p:spPr>
      </p:pic>
    </p:spTree>
    <p:extLst>
      <p:ext uri="{BB962C8B-B14F-4D97-AF65-F5344CB8AC3E}">
        <p14:creationId xmlns:p14="http://schemas.microsoft.com/office/powerpoint/2010/main" val="1716225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990600" y="1219200"/>
            <a:ext cx="7391400" cy="2971800"/>
          </a:xfrm>
          <a:prstGeom prst="rect">
            <a:avLst/>
          </a:prstGeom>
          <a:gradFill flip="none" rotWithShape="1">
            <a:gsLst>
              <a:gs pos="0">
                <a:schemeClr val="accent1"/>
              </a:gs>
              <a:gs pos="100000">
                <a:srgbClr val="FFFFFF"/>
              </a:gs>
              <a:gs pos="50000">
                <a:schemeClr val="accent6">
                  <a:lumMod val="75000"/>
                  <a:alpha val="84000"/>
                </a:schemeClr>
              </a:gs>
            </a:gsLst>
            <a:lin ang="5400000" scaled="0"/>
            <a:tileRect/>
          </a:gradFill>
          <a:ln w="9525" cap="flat" cmpd="sng" algn="ctr">
            <a:solidFill>
              <a:schemeClr val="tx1"/>
            </a:solidFill>
            <a:prstDash val="solid"/>
            <a:round/>
            <a:headEnd type="none" w="med" len="med"/>
            <a:tailEnd type="none" w="med" len="med"/>
          </a:ln>
          <a:effectLst/>
          <a:extLst/>
        </p:spPr>
        <p:txBody>
          <a:bodyPr/>
          <a:lstStyle/>
          <a:p>
            <a:pPr defTabSz="914400" eaLnBrk="0" fontAlgn="auto" hangingPunct="0">
              <a:spcBef>
                <a:spcPts val="0"/>
              </a:spcBef>
              <a:spcAft>
                <a:spcPts val="0"/>
              </a:spcAft>
              <a:defRPr/>
            </a:pPr>
            <a:endParaRPr lang="en-US" sz="2400">
              <a:solidFill>
                <a:srgbClr val="000000"/>
              </a:solidFill>
              <a:latin typeface="Arial" charset="0"/>
              <a:ea typeface="+mn-ea"/>
              <a:cs typeface="+mn-cs"/>
            </a:endParaRPr>
          </a:p>
        </p:txBody>
      </p:sp>
      <p:sp>
        <p:nvSpPr>
          <p:cNvPr id="3" name="Rectangle 2"/>
          <p:cNvSpPr/>
          <p:nvPr/>
        </p:nvSpPr>
        <p:spPr bwMode="auto">
          <a:xfrm>
            <a:off x="990600" y="3733800"/>
            <a:ext cx="7391400" cy="457200"/>
          </a:xfrm>
          <a:prstGeom prst="rect">
            <a:avLst/>
          </a:prstGeom>
          <a:solidFill>
            <a:schemeClr val="tx2">
              <a:lumMod val="60000"/>
              <a:lumOff val="40000"/>
            </a:schemeClr>
          </a:solidFill>
          <a:ln w="9525" cap="flat" cmpd="sng" algn="ctr">
            <a:noFill/>
            <a:prstDash val="solid"/>
            <a:round/>
            <a:headEnd type="none" w="med" len="med"/>
            <a:tailEnd type="none" w="med" len="med"/>
          </a:ln>
          <a:effectLst/>
          <a:extLst/>
        </p:spPr>
        <p:txBody>
          <a:bodyPr/>
          <a:lstStyle/>
          <a:p>
            <a:pPr defTabSz="914400" eaLnBrk="0" fontAlgn="auto" hangingPunct="0">
              <a:spcBef>
                <a:spcPts val="0"/>
              </a:spcBef>
              <a:spcAft>
                <a:spcPts val="0"/>
              </a:spcAft>
              <a:defRPr/>
            </a:pPr>
            <a:endParaRPr lang="en-US" sz="2400">
              <a:solidFill>
                <a:srgbClr val="000000"/>
              </a:solidFill>
              <a:latin typeface="Arial" charset="0"/>
              <a:ea typeface="+mn-ea"/>
              <a:cs typeface="+mn-cs"/>
            </a:endParaRPr>
          </a:p>
        </p:txBody>
      </p:sp>
      <p:sp>
        <p:nvSpPr>
          <p:cNvPr id="47107" name="TextBox 4"/>
          <p:cNvSpPr txBox="1">
            <a:spLocks noChangeArrowheads="1"/>
          </p:cNvSpPr>
          <p:nvPr/>
        </p:nvSpPr>
        <p:spPr bwMode="auto">
          <a:xfrm>
            <a:off x="2514600" y="1295400"/>
            <a:ext cx="1828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Introduce       plums</a:t>
            </a:r>
          </a:p>
        </p:txBody>
      </p:sp>
      <p:sp>
        <p:nvSpPr>
          <p:cNvPr id="47108" name="Oval 5"/>
          <p:cNvSpPr>
            <a:spLocks noChangeArrowheads="1"/>
          </p:cNvSpPr>
          <p:nvPr/>
        </p:nvSpPr>
        <p:spPr bwMode="auto">
          <a:xfrm>
            <a:off x="6477000" y="1828800"/>
            <a:ext cx="914400" cy="152400"/>
          </a:xfrm>
          <a:prstGeom prst="ellipse">
            <a:avLst/>
          </a:prstGeom>
          <a:solidFill>
            <a:srgbClr val="000090"/>
          </a:solid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
        <p:nvSpPr>
          <p:cNvPr id="47109" name="Oval 6"/>
          <p:cNvSpPr>
            <a:spLocks noChangeArrowheads="1"/>
          </p:cNvSpPr>
          <p:nvPr/>
        </p:nvSpPr>
        <p:spPr bwMode="auto">
          <a:xfrm>
            <a:off x="6172200" y="2057400"/>
            <a:ext cx="1219200" cy="152400"/>
          </a:xfrm>
          <a:prstGeom prst="ellipse">
            <a:avLst/>
          </a:prstGeom>
          <a:solidFill>
            <a:srgbClr val="000090"/>
          </a:solid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
        <p:nvSpPr>
          <p:cNvPr id="47110" name="Oval 7"/>
          <p:cNvSpPr>
            <a:spLocks noChangeArrowheads="1"/>
          </p:cNvSpPr>
          <p:nvPr/>
        </p:nvSpPr>
        <p:spPr bwMode="auto">
          <a:xfrm flipV="1">
            <a:off x="990600" y="2133600"/>
            <a:ext cx="914400" cy="152400"/>
          </a:xfrm>
          <a:prstGeom prst="ellipse">
            <a:avLst/>
          </a:prstGeom>
          <a:solidFill>
            <a:srgbClr val="000090"/>
          </a:solid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
        <p:nvSpPr>
          <p:cNvPr id="47111" name="Oval 8"/>
          <p:cNvSpPr>
            <a:spLocks noChangeArrowheads="1"/>
          </p:cNvSpPr>
          <p:nvPr/>
        </p:nvSpPr>
        <p:spPr bwMode="auto">
          <a:xfrm>
            <a:off x="5295900" y="2433638"/>
            <a:ext cx="1447800" cy="76200"/>
          </a:xfrm>
          <a:prstGeom prst="ellipse">
            <a:avLst/>
          </a:prstGeom>
          <a:solidFill>
            <a:srgbClr val="000090"/>
          </a:solid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
        <p:nvSpPr>
          <p:cNvPr id="47112" name="Oval 9"/>
          <p:cNvSpPr>
            <a:spLocks noChangeArrowheads="1"/>
          </p:cNvSpPr>
          <p:nvPr/>
        </p:nvSpPr>
        <p:spPr bwMode="auto">
          <a:xfrm>
            <a:off x="4495800" y="1752600"/>
            <a:ext cx="1752600" cy="76200"/>
          </a:xfrm>
          <a:prstGeom prst="ellipse">
            <a:avLst/>
          </a:prstGeom>
          <a:solidFill>
            <a:srgbClr val="000090"/>
          </a:solid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
        <p:nvSpPr>
          <p:cNvPr id="47113" name="Oval 10"/>
          <p:cNvSpPr>
            <a:spLocks noChangeArrowheads="1"/>
          </p:cNvSpPr>
          <p:nvPr/>
        </p:nvSpPr>
        <p:spPr bwMode="auto">
          <a:xfrm>
            <a:off x="4038600" y="2209800"/>
            <a:ext cx="1981200" cy="76200"/>
          </a:xfrm>
          <a:prstGeom prst="ellipse">
            <a:avLst/>
          </a:prstGeom>
          <a:solidFill>
            <a:srgbClr val="000090"/>
          </a:solid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
        <p:nvSpPr>
          <p:cNvPr id="47114" name="Oval 11"/>
          <p:cNvSpPr>
            <a:spLocks noChangeArrowheads="1"/>
          </p:cNvSpPr>
          <p:nvPr/>
        </p:nvSpPr>
        <p:spPr bwMode="auto">
          <a:xfrm>
            <a:off x="3505200" y="1905000"/>
            <a:ext cx="2057400" cy="76200"/>
          </a:xfrm>
          <a:prstGeom prst="ellipse">
            <a:avLst/>
          </a:prstGeom>
          <a:solidFill>
            <a:srgbClr val="000090"/>
          </a:solid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
        <p:nvSpPr>
          <p:cNvPr id="47115" name="Oval 12"/>
          <p:cNvSpPr>
            <a:spLocks noChangeArrowheads="1"/>
          </p:cNvSpPr>
          <p:nvPr/>
        </p:nvSpPr>
        <p:spPr bwMode="auto">
          <a:xfrm flipV="1">
            <a:off x="2438400" y="2133600"/>
            <a:ext cx="1447800" cy="76200"/>
          </a:xfrm>
          <a:prstGeom prst="ellipse">
            <a:avLst/>
          </a:prstGeom>
          <a:solidFill>
            <a:srgbClr val="000090"/>
          </a:solid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
        <p:nvSpPr>
          <p:cNvPr id="47116" name="Isosceles Triangle 13"/>
          <p:cNvSpPr>
            <a:spLocks noChangeArrowheads="1"/>
          </p:cNvSpPr>
          <p:nvPr/>
        </p:nvSpPr>
        <p:spPr bwMode="auto">
          <a:xfrm>
            <a:off x="4267200" y="990600"/>
            <a:ext cx="304800" cy="228600"/>
          </a:xfrm>
          <a:prstGeom prst="triangle">
            <a:avLst>
              <a:gd name="adj" fmla="val 50000"/>
            </a:avLst>
          </a:prstGeom>
          <a:solidFill>
            <a:srgbClr val="FF0000"/>
          </a:solid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
        <p:nvSpPr>
          <p:cNvPr id="47117" name="Isosceles Triangle 14"/>
          <p:cNvSpPr>
            <a:spLocks noChangeArrowheads="1"/>
          </p:cNvSpPr>
          <p:nvPr/>
        </p:nvSpPr>
        <p:spPr bwMode="auto">
          <a:xfrm>
            <a:off x="4648200" y="990600"/>
            <a:ext cx="304800" cy="228600"/>
          </a:xfrm>
          <a:prstGeom prst="triangle">
            <a:avLst>
              <a:gd name="adj" fmla="val 50000"/>
            </a:avLst>
          </a:prstGeom>
          <a:solidFill>
            <a:srgbClr val="FF0000"/>
          </a:solid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
        <p:nvSpPr>
          <p:cNvPr id="47118" name="Isosceles Triangle 15"/>
          <p:cNvSpPr>
            <a:spLocks noChangeArrowheads="1"/>
          </p:cNvSpPr>
          <p:nvPr/>
        </p:nvSpPr>
        <p:spPr bwMode="auto">
          <a:xfrm>
            <a:off x="5562600" y="990600"/>
            <a:ext cx="304800" cy="228600"/>
          </a:xfrm>
          <a:prstGeom prst="triangle">
            <a:avLst>
              <a:gd name="adj" fmla="val 50000"/>
            </a:avLst>
          </a:prstGeom>
          <a:solidFill>
            <a:srgbClr val="FF0000"/>
          </a:solid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
        <p:nvSpPr>
          <p:cNvPr id="47119" name="Isosceles Triangle 16"/>
          <p:cNvSpPr>
            <a:spLocks noChangeArrowheads="1"/>
          </p:cNvSpPr>
          <p:nvPr/>
        </p:nvSpPr>
        <p:spPr bwMode="auto">
          <a:xfrm>
            <a:off x="5105400" y="990600"/>
            <a:ext cx="304800" cy="228600"/>
          </a:xfrm>
          <a:prstGeom prst="triangle">
            <a:avLst>
              <a:gd name="adj" fmla="val 50000"/>
            </a:avLst>
          </a:prstGeom>
          <a:solidFill>
            <a:srgbClr val="FF0000"/>
          </a:solid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
        <p:nvSpPr>
          <p:cNvPr id="47120" name="TextBox 17"/>
          <p:cNvSpPr txBox="1">
            <a:spLocks noChangeArrowheads="1"/>
          </p:cNvSpPr>
          <p:nvPr/>
        </p:nvSpPr>
        <p:spPr bwMode="auto">
          <a:xfrm>
            <a:off x="4038600" y="1295400"/>
            <a:ext cx="3048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sheared plums</a:t>
            </a:r>
          </a:p>
        </p:txBody>
      </p:sp>
      <p:sp>
        <p:nvSpPr>
          <p:cNvPr id="19" name="Isosceles Triangle 18"/>
          <p:cNvSpPr/>
          <p:nvPr/>
        </p:nvSpPr>
        <p:spPr bwMode="auto">
          <a:xfrm>
            <a:off x="6934200" y="762000"/>
            <a:ext cx="1447800" cy="457200"/>
          </a:xfrm>
          <a:prstGeom prst="triangle">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auto" hangingPunct="0">
              <a:spcBef>
                <a:spcPts val="0"/>
              </a:spcBef>
              <a:spcAft>
                <a:spcPts val="0"/>
              </a:spcAft>
              <a:defRPr/>
            </a:pPr>
            <a:endParaRPr lang="en-US" sz="2400">
              <a:solidFill>
                <a:srgbClr val="000000"/>
              </a:solidFill>
              <a:latin typeface="Arial" charset="0"/>
              <a:ea typeface="+mn-ea"/>
              <a:cs typeface="+mn-cs"/>
            </a:endParaRPr>
          </a:p>
        </p:txBody>
      </p:sp>
      <p:sp>
        <p:nvSpPr>
          <p:cNvPr id="47122" name="TextBox 19"/>
          <p:cNvSpPr txBox="1">
            <a:spLocks noChangeArrowheads="1"/>
          </p:cNvSpPr>
          <p:nvPr/>
        </p:nvSpPr>
        <p:spPr bwMode="auto">
          <a:xfrm>
            <a:off x="7315200" y="304800"/>
            <a:ext cx="137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ridge</a:t>
            </a:r>
          </a:p>
        </p:txBody>
      </p:sp>
      <p:sp>
        <p:nvSpPr>
          <p:cNvPr id="23" name="Bent-Up Arrow 22"/>
          <p:cNvSpPr/>
          <p:nvPr/>
        </p:nvSpPr>
        <p:spPr bwMode="auto">
          <a:xfrm>
            <a:off x="7162800" y="1295400"/>
            <a:ext cx="762000" cy="2438400"/>
          </a:xfrm>
          <a:prstGeom prst="bentUpArrow">
            <a:avLst/>
          </a:prstGeom>
          <a:solidFill>
            <a:schemeClr val="tx2">
              <a:lumMod val="60000"/>
              <a:lumOff val="40000"/>
            </a:schemeClr>
          </a:solidFill>
          <a:ln w="9525" cap="flat" cmpd="sng" algn="ctr">
            <a:noFill/>
            <a:prstDash val="solid"/>
            <a:round/>
            <a:headEnd type="none" w="med" len="med"/>
            <a:tailEnd type="none" w="med" len="med"/>
          </a:ln>
          <a:effectLst/>
          <a:extLst/>
        </p:spPr>
        <p:txBody>
          <a:bodyPr/>
          <a:lstStyle/>
          <a:p>
            <a:pPr defTabSz="914400" eaLnBrk="0" fontAlgn="auto" hangingPunct="0">
              <a:spcBef>
                <a:spcPts val="0"/>
              </a:spcBef>
              <a:spcAft>
                <a:spcPts val="0"/>
              </a:spcAft>
              <a:defRPr/>
            </a:pPr>
            <a:endParaRPr lang="en-US" sz="2400">
              <a:solidFill>
                <a:srgbClr val="000000"/>
              </a:solidFill>
              <a:latin typeface="Arial" charset="0"/>
              <a:ea typeface="+mn-ea"/>
              <a:cs typeface="+mn-cs"/>
            </a:endParaRPr>
          </a:p>
        </p:txBody>
      </p:sp>
      <p:sp>
        <p:nvSpPr>
          <p:cNvPr id="47124" name="Oval 23"/>
          <p:cNvSpPr>
            <a:spLocks noChangeArrowheads="1"/>
          </p:cNvSpPr>
          <p:nvPr/>
        </p:nvSpPr>
        <p:spPr bwMode="auto">
          <a:xfrm flipV="1">
            <a:off x="990600" y="1752600"/>
            <a:ext cx="838200" cy="152400"/>
          </a:xfrm>
          <a:prstGeom prst="ellipse">
            <a:avLst/>
          </a:prstGeom>
          <a:solidFill>
            <a:srgbClr val="000090"/>
          </a:solid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sp>
        <p:nvSpPr>
          <p:cNvPr id="47125" name="TextBox 24"/>
          <p:cNvSpPr txBox="1">
            <a:spLocks noChangeArrowheads="1"/>
          </p:cNvSpPr>
          <p:nvPr/>
        </p:nvSpPr>
        <p:spPr bwMode="auto">
          <a:xfrm>
            <a:off x="1258888" y="4540250"/>
            <a:ext cx="7162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600"/>
              <a:t>SUBDUCTION-FED ASTHENOSPHERE</a:t>
            </a:r>
          </a:p>
        </p:txBody>
      </p:sp>
      <p:sp>
        <p:nvSpPr>
          <p:cNvPr id="47126" name="TextBox 25"/>
          <p:cNvSpPr txBox="1">
            <a:spLocks noChangeArrowheads="1"/>
          </p:cNvSpPr>
          <p:nvPr/>
        </p:nvSpPr>
        <p:spPr bwMode="auto">
          <a:xfrm>
            <a:off x="3871913" y="2832100"/>
            <a:ext cx="3048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UPPER MANTLE</a:t>
            </a:r>
          </a:p>
        </p:txBody>
      </p:sp>
      <p:sp>
        <p:nvSpPr>
          <p:cNvPr id="27" name="Right Arrow 26"/>
          <p:cNvSpPr/>
          <p:nvPr/>
        </p:nvSpPr>
        <p:spPr bwMode="auto">
          <a:xfrm rot="2323698">
            <a:off x="714375" y="2171700"/>
            <a:ext cx="3770313" cy="685800"/>
          </a:xfrm>
          <a:prstGeom prst="rightArrow">
            <a:avLst/>
          </a:prstGeom>
          <a:gradFill flip="none" rotWithShape="1">
            <a:gsLst>
              <a:gs pos="0">
                <a:schemeClr val="accent1"/>
              </a:gs>
              <a:gs pos="100000">
                <a:srgbClr val="FFFFFF"/>
              </a:gs>
              <a:gs pos="50000">
                <a:schemeClr val="accent6">
                  <a:lumMod val="75000"/>
                  <a:alpha val="84000"/>
                </a:schemeClr>
              </a:gs>
            </a:gsLst>
            <a:lin ang="15840000" scaled="0"/>
            <a:tileRect/>
          </a:gradFill>
          <a:ln w="9525" cap="flat" cmpd="sng" algn="ctr">
            <a:solidFill>
              <a:schemeClr val="tx1"/>
            </a:solidFill>
            <a:prstDash val="solid"/>
            <a:round/>
            <a:headEnd type="none" w="med" len="med"/>
            <a:tailEnd type="none" w="med" len="med"/>
          </a:ln>
          <a:effectLst/>
          <a:extLst/>
        </p:spPr>
        <p:txBody>
          <a:bodyPr/>
          <a:lstStyle/>
          <a:p>
            <a:pPr defTabSz="914400" eaLnBrk="0" fontAlgn="auto" hangingPunct="0">
              <a:spcBef>
                <a:spcPts val="0"/>
              </a:spcBef>
              <a:spcAft>
                <a:spcPts val="0"/>
              </a:spcAft>
              <a:defRPr/>
            </a:pPr>
            <a:endParaRPr lang="en-US" sz="2400">
              <a:solidFill>
                <a:srgbClr val="000000"/>
              </a:solidFill>
              <a:latin typeface="Arial" charset="0"/>
              <a:ea typeface="+mn-ea"/>
              <a:cs typeface="+mn-cs"/>
            </a:endParaRPr>
          </a:p>
        </p:txBody>
      </p:sp>
      <p:sp>
        <p:nvSpPr>
          <p:cNvPr id="28" name="Right Triangle 27"/>
          <p:cNvSpPr/>
          <p:nvPr/>
        </p:nvSpPr>
        <p:spPr bwMode="auto">
          <a:xfrm flipH="1" flipV="1">
            <a:off x="6019800" y="1219200"/>
            <a:ext cx="1447800" cy="1676400"/>
          </a:xfrm>
          <a:prstGeom prst="rtTriangle">
            <a:avLst/>
          </a:prstGeom>
          <a:gradFill flip="none" rotWithShape="1">
            <a:gsLst>
              <a:gs pos="0">
                <a:schemeClr val="accent1"/>
              </a:gs>
              <a:gs pos="100000">
                <a:srgbClr val="FFFFFF"/>
              </a:gs>
              <a:gs pos="56000">
                <a:schemeClr val="accent6">
                  <a:alpha val="89000"/>
                </a:schemeClr>
              </a:gs>
            </a:gsLst>
            <a:lin ang="16200000" scaled="0"/>
            <a:tileRect/>
          </a:gradFill>
          <a:ln w="9525" cap="flat" cmpd="sng" algn="ctr">
            <a:solidFill>
              <a:schemeClr val="tx1"/>
            </a:solidFill>
            <a:prstDash val="solid"/>
            <a:round/>
            <a:headEnd type="none" w="med" len="med"/>
            <a:tailEnd type="none" w="med" len="med"/>
          </a:ln>
          <a:effectLst/>
          <a:extLst/>
        </p:spPr>
        <p:txBody>
          <a:bodyPr/>
          <a:lstStyle/>
          <a:p>
            <a:pPr defTabSz="914400" eaLnBrk="0" fontAlgn="auto" hangingPunct="0">
              <a:spcBef>
                <a:spcPts val="0"/>
              </a:spcBef>
              <a:spcAft>
                <a:spcPts val="0"/>
              </a:spcAft>
              <a:defRPr/>
            </a:pPr>
            <a:endParaRPr lang="en-US" sz="2400">
              <a:solidFill>
                <a:srgbClr val="000000"/>
              </a:solidFill>
              <a:latin typeface="Arial" charset="0"/>
              <a:ea typeface="+mn-ea"/>
              <a:cs typeface="+mn-cs"/>
            </a:endParaRPr>
          </a:p>
        </p:txBody>
      </p:sp>
      <p:sp>
        <p:nvSpPr>
          <p:cNvPr id="29" name="Left Arrow 28"/>
          <p:cNvSpPr/>
          <p:nvPr/>
        </p:nvSpPr>
        <p:spPr bwMode="auto">
          <a:xfrm>
            <a:off x="6248400" y="1295400"/>
            <a:ext cx="1143000" cy="30480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auto" hangingPunct="0">
              <a:spcBef>
                <a:spcPts val="0"/>
              </a:spcBef>
              <a:spcAft>
                <a:spcPts val="0"/>
              </a:spcAft>
              <a:defRPr/>
            </a:pPr>
            <a:endParaRPr lang="en-US" sz="2400">
              <a:solidFill>
                <a:srgbClr val="000000"/>
              </a:solidFill>
              <a:latin typeface="Arial" charset="0"/>
              <a:ea typeface="+mn-ea"/>
              <a:cs typeface="+mn-cs"/>
            </a:endParaRPr>
          </a:p>
        </p:txBody>
      </p:sp>
      <p:sp>
        <p:nvSpPr>
          <p:cNvPr id="30" name="Left Arrow 29"/>
          <p:cNvSpPr/>
          <p:nvPr/>
        </p:nvSpPr>
        <p:spPr bwMode="auto">
          <a:xfrm>
            <a:off x="6705600" y="1828800"/>
            <a:ext cx="762000" cy="220663"/>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auto" hangingPunct="0">
              <a:spcBef>
                <a:spcPts val="0"/>
              </a:spcBef>
              <a:spcAft>
                <a:spcPts val="0"/>
              </a:spcAft>
              <a:defRPr/>
            </a:pPr>
            <a:endParaRPr lang="en-US" sz="2400">
              <a:solidFill>
                <a:srgbClr val="000000"/>
              </a:solidFill>
              <a:latin typeface="Arial" charset="0"/>
              <a:ea typeface="+mn-ea"/>
              <a:cs typeface="+mn-cs"/>
            </a:endParaRPr>
          </a:p>
        </p:txBody>
      </p:sp>
      <p:sp>
        <p:nvSpPr>
          <p:cNvPr id="31" name="Left Arrow 30"/>
          <p:cNvSpPr/>
          <p:nvPr/>
        </p:nvSpPr>
        <p:spPr bwMode="auto">
          <a:xfrm flipV="1">
            <a:off x="7086600" y="2286000"/>
            <a:ext cx="381000" cy="22860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auto" hangingPunct="0">
              <a:spcBef>
                <a:spcPts val="0"/>
              </a:spcBef>
              <a:spcAft>
                <a:spcPts val="0"/>
              </a:spcAft>
              <a:defRPr/>
            </a:pPr>
            <a:endParaRPr lang="en-US" sz="2400">
              <a:solidFill>
                <a:srgbClr val="000000"/>
              </a:solidFill>
              <a:latin typeface="Arial" charset="0"/>
              <a:ea typeface="+mn-ea"/>
              <a:cs typeface="+mn-cs"/>
            </a:endParaRPr>
          </a:p>
        </p:txBody>
      </p:sp>
      <p:sp>
        <p:nvSpPr>
          <p:cNvPr id="47132" name="Rectangle 31"/>
          <p:cNvSpPr>
            <a:spLocks noChangeArrowheads="1"/>
          </p:cNvSpPr>
          <p:nvPr/>
        </p:nvSpPr>
        <p:spPr bwMode="auto">
          <a:xfrm>
            <a:off x="152400" y="1219200"/>
            <a:ext cx="838200" cy="2971800"/>
          </a:xfrm>
          <a:prstGeom prst="rect">
            <a:avLst/>
          </a:prstGeom>
          <a:solidFill>
            <a:schemeClr val="bg1"/>
          </a:solidFill>
          <a:ln w="9525">
            <a:solidFill>
              <a:schemeClr val="tx1"/>
            </a:solidFill>
            <a:round/>
            <a:headEnd/>
            <a:tailEnd/>
          </a:ln>
        </p:spPr>
        <p:txBody>
          <a:bodyPr/>
          <a:lstStyle/>
          <a:p>
            <a:pPr defTabSz="914400" eaLnBrk="0" hangingPunct="0"/>
            <a:endParaRPr lang="en-US" sz="2400">
              <a:solidFill>
                <a:srgbClr val="000000"/>
              </a:solidFill>
              <a:latin typeface="Arial" charset="0"/>
            </a:endParaRPr>
          </a:p>
        </p:txBody>
      </p:sp>
      <p:cxnSp>
        <p:nvCxnSpPr>
          <p:cNvPr id="34" name="Straight Connector 33"/>
          <p:cNvCxnSpPr/>
          <p:nvPr/>
        </p:nvCxnSpPr>
        <p:spPr bwMode="auto">
          <a:xfrm>
            <a:off x="152400" y="1219200"/>
            <a:ext cx="304800" cy="6858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5" name="Straight Connector 34"/>
          <p:cNvCxnSpPr/>
          <p:nvPr/>
        </p:nvCxnSpPr>
        <p:spPr bwMode="auto">
          <a:xfrm>
            <a:off x="457200" y="1905000"/>
            <a:ext cx="457200" cy="609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0" name="Straight Connector 39"/>
          <p:cNvCxnSpPr/>
          <p:nvPr/>
        </p:nvCxnSpPr>
        <p:spPr bwMode="auto">
          <a:xfrm>
            <a:off x="914400" y="2514600"/>
            <a:ext cx="0" cy="4572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3" name="Straight Connector 42"/>
          <p:cNvCxnSpPr>
            <a:endCxn id="47132" idx="2"/>
          </p:cNvCxnSpPr>
          <p:nvPr/>
        </p:nvCxnSpPr>
        <p:spPr bwMode="auto">
          <a:xfrm flipH="1">
            <a:off x="571500" y="2971800"/>
            <a:ext cx="342900" cy="12192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7137" name="TextBox 46"/>
          <p:cNvSpPr txBox="1">
            <a:spLocks noChangeArrowheads="1"/>
          </p:cNvSpPr>
          <p:nvPr/>
        </p:nvSpPr>
        <p:spPr bwMode="auto">
          <a:xfrm>
            <a:off x="152400" y="6858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Tp</a:t>
            </a:r>
          </a:p>
        </p:txBody>
      </p:sp>
      <p:sp>
        <p:nvSpPr>
          <p:cNvPr id="47138" name="TextBox 47"/>
          <p:cNvSpPr txBox="1">
            <a:spLocks noChangeArrowheads="1"/>
          </p:cNvSpPr>
          <p:nvPr/>
        </p:nvSpPr>
        <p:spPr bwMode="auto">
          <a:xfrm>
            <a:off x="8332788" y="2057400"/>
            <a:ext cx="838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200   </a:t>
            </a:r>
          </a:p>
          <a:p>
            <a:pPr eaLnBrk="1" hangingPunct="1"/>
            <a:endParaRPr lang="en-US" sz="1800"/>
          </a:p>
          <a:p>
            <a:pPr eaLnBrk="1" hangingPunct="1"/>
            <a:endParaRPr lang="en-US" sz="1800"/>
          </a:p>
          <a:p>
            <a:pPr eaLnBrk="1" hangingPunct="1"/>
            <a:r>
              <a:rPr lang="en-US" sz="1800"/>
              <a:t>400</a:t>
            </a:r>
          </a:p>
          <a:p>
            <a:pPr eaLnBrk="1" hangingPunct="1"/>
            <a:r>
              <a:rPr lang="en-US" sz="1800"/>
              <a:t>km</a:t>
            </a:r>
          </a:p>
        </p:txBody>
      </p:sp>
      <p:cxnSp>
        <p:nvCxnSpPr>
          <p:cNvPr id="50" name="Straight Connector 49"/>
          <p:cNvCxnSpPr>
            <a:stCxn id="2" idx="1"/>
          </p:cNvCxnSpPr>
          <p:nvPr/>
        </p:nvCxnSpPr>
        <p:spPr bwMode="auto">
          <a:xfrm>
            <a:off x="990600" y="2705100"/>
            <a:ext cx="1524000" cy="38100"/>
          </a:xfrm>
          <a:prstGeom prst="line">
            <a:avLst/>
          </a:prstGeom>
          <a:solidFill>
            <a:schemeClr val="accent1"/>
          </a:solidFill>
          <a:ln w="38100" cap="flat" cmpd="sng" algn="ctr">
            <a:solidFill>
              <a:schemeClr val="accent6">
                <a:lumMod val="75000"/>
              </a:schemeClr>
            </a:solidFill>
            <a:prstDash val="lg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 name="Straight Connector 50"/>
          <p:cNvCxnSpPr/>
          <p:nvPr/>
        </p:nvCxnSpPr>
        <p:spPr bwMode="auto">
          <a:xfrm>
            <a:off x="3200400" y="2743200"/>
            <a:ext cx="4419600" cy="76200"/>
          </a:xfrm>
          <a:prstGeom prst="line">
            <a:avLst/>
          </a:prstGeom>
          <a:solidFill>
            <a:schemeClr val="accent1"/>
          </a:solidFill>
          <a:ln w="38100" cap="flat" cmpd="sng" algn="ctr">
            <a:solidFill>
              <a:schemeClr val="accent6">
                <a:lumMod val="75000"/>
              </a:schemeClr>
            </a:solidFill>
            <a:prstDash val="lg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7" name="Straight Connector 66"/>
          <p:cNvCxnSpPr/>
          <p:nvPr/>
        </p:nvCxnSpPr>
        <p:spPr bwMode="auto">
          <a:xfrm>
            <a:off x="7848600" y="2819400"/>
            <a:ext cx="533400" cy="0"/>
          </a:xfrm>
          <a:prstGeom prst="line">
            <a:avLst/>
          </a:prstGeom>
          <a:solidFill>
            <a:schemeClr val="accent1"/>
          </a:solidFill>
          <a:ln w="38100" cap="flat" cmpd="sng" algn="ctr">
            <a:solidFill>
              <a:schemeClr val="accent6">
                <a:lumMod val="75000"/>
              </a:schemeClr>
            </a:solidFill>
            <a:prstDash val="lg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70" name="Circular Arrow 69"/>
          <p:cNvSpPr/>
          <p:nvPr/>
        </p:nvSpPr>
        <p:spPr bwMode="auto">
          <a:xfrm rot="19797932" flipV="1">
            <a:off x="2809875" y="1870075"/>
            <a:ext cx="762000" cy="1082675"/>
          </a:xfrm>
          <a:prstGeom prst="circularArrow">
            <a:avLst/>
          </a:prstGeom>
          <a:solidFill>
            <a:srgbClr val="0000FF"/>
          </a:solidFill>
          <a:ln w="9525" cap="flat" cmpd="sng" algn="ctr">
            <a:solidFill>
              <a:srgbClr val="000090"/>
            </a:solidFill>
            <a:prstDash val="solid"/>
            <a:round/>
            <a:headEnd type="none" w="med" len="med"/>
            <a:tailEnd type="none" w="med" len="med"/>
          </a:ln>
          <a:effectLst/>
          <a:extLst/>
        </p:spPr>
        <p:txBody>
          <a:bodyPr/>
          <a:lstStyle/>
          <a:p>
            <a:pPr defTabSz="914400" eaLnBrk="0" fontAlgn="auto" hangingPunct="0">
              <a:spcBef>
                <a:spcPts val="0"/>
              </a:spcBef>
              <a:spcAft>
                <a:spcPts val="0"/>
              </a:spcAft>
              <a:defRPr/>
            </a:pPr>
            <a:endParaRPr lang="en-US" sz="2400">
              <a:solidFill>
                <a:srgbClr val="000000"/>
              </a:solidFill>
              <a:latin typeface="Arial" charset="0"/>
              <a:ea typeface="+mn-ea"/>
              <a:cs typeface="+mn-cs"/>
            </a:endParaRPr>
          </a:p>
        </p:txBody>
      </p:sp>
      <p:sp>
        <p:nvSpPr>
          <p:cNvPr id="71" name="Circular Arrow 70"/>
          <p:cNvSpPr/>
          <p:nvPr/>
        </p:nvSpPr>
        <p:spPr bwMode="auto">
          <a:xfrm rot="19797932" flipV="1">
            <a:off x="1700213" y="1292225"/>
            <a:ext cx="762000" cy="606425"/>
          </a:xfrm>
          <a:prstGeom prst="circularArrow">
            <a:avLst/>
          </a:prstGeom>
          <a:solidFill>
            <a:schemeClr val="tx2">
              <a:lumMod val="75000"/>
            </a:schemeClr>
          </a:solidFill>
          <a:ln w="9525" cap="flat" cmpd="sng" algn="ctr">
            <a:solidFill>
              <a:srgbClr val="0000FF"/>
            </a:solidFill>
            <a:prstDash val="solid"/>
            <a:round/>
            <a:headEnd type="none" w="med" len="med"/>
            <a:tailEnd type="none" w="med" len="med"/>
          </a:ln>
          <a:effectLst/>
          <a:extLst/>
        </p:spPr>
        <p:txBody>
          <a:bodyPr/>
          <a:lstStyle/>
          <a:p>
            <a:pPr defTabSz="914400" eaLnBrk="0" fontAlgn="auto" hangingPunct="0">
              <a:spcBef>
                <a:spcPts val="0"/>
              </a:spcBef>
              <a:spcAft>
                <a:spcPts val="0"/>
              </a:spcAft>
              <a:defRPr/>
            </a:pPr>
            <a:endParaRPr lang="en-US" sz="2400">
              <a:solidFill>
                <a:srgbClr val="000000"/>
              </a:solidFill>
              <a:latin typeface="Arial" charset="0"/>
              <a:ea typeface="+mn-ea"/>
              <a:cs typeface="+mn-cs"/>
            </a:endParaRPr>
          </a:p>
        </p:txBody>
      </p:sp>
      <p:cxnSp>
        <p:nvCxnSpPr>
          <p:cNvPr id="22" name="Straight Connector 21"/>
          <p:cNvCxnSpPr>
            <a:endCxn id="70" idx="0"/>
          </p:cNvCxnSpPr>
          <p:nvPr/>
        </p:nvCxnSpPr>
        <p:spPr>
          <a:xfrm>
            <a:off x="1258888" y="1295400"/>
            <a:ext cx="1684337" cy="1258888"/>
          </a:xfrm>
          <a:prstGeom prst="line">
            <a:avLst/>
          </a:prstGeom>
          <a:ln w="76200" cmpd="sng">
            <a:solidFill>
              <a:srgbClr val="000090"/>
            </a:solidFill>
          </a:ln>
        </p:spPr>
        <p:style>
          <a:lnRef idx="2">
            <a:schemeClr val="accent1"/>
          </a:lnRef>
          <a:fillRef idx="0">
            <a:schemeClr val="accent1"/>
          </a:fillRef>
          <a:effectRef idx="1">
            <a:schemeClr val="accent1"/>
          </a:effectRef>
          <a:fontRef idx="minor">
            <a:schemeClr val="tx1"/>
          </a:fontRef>
        </p:style>
      </p:cxnSp>
      <p:sp>
        <p:nvSpPr>
          <p:cNvPr id="36" name="Circular Arrow 35"/>
          <p:cNvSpPr/>
          <p:nvPr/>
        </p:nvSpPr>
        <p:spPr>
          <a:xfrm rot="20125765" flipV="1">
            <a:off x="4054475" y="2947988"/>
            <a:ext cx="1123950" cy="1123950"/>
          </a:xfrm>
          <a:prstGeom prst="circular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46" name="Circular Arrow 45"/>
          <p:cNvSpPr/>
          <p:nvPr/>
        </p:nvSpPr>
        <p:spPr>
          <a:xfrm rot="20125765" flipV="1">
            <a:off x="6753225" y="3071813"/>
            <a:ext cx="1123950" cy="1123950"/>
          </a:xfrm>
          <a:prstGeom prst="circularArrow">
            <a:avLst/>
          </a:prstGeom>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37" name="Rectangle 36"/>
          <p:cNvSpPr/>
          <p:nvPr/>
        </p:nvSpPr>
        <p:spPr>
          <a:xfrm>
            <a:off x="5562600" y="3960813"/>
            <a:ext cx="1181100" cy="230187"/>
          </a:xfrm>
          <a:prstGeom prst="rect">
            <a:avLst/>
          </a:prstGeom>
          <a:gradFill flip="none" rotWithShape="1">
            <a:gsLst>
              <a:gs pos="0">
                <a:schemeClr val="accent6">
                  <a:lumMod val="75000"/>
                </a:schemeClr>
              </a:gs>
              <a:gs pos="100000">
                <a:srgbClr val="FFFFFF"/>
              </a:gs>
              <a:gs pos="76000">
                <a:schemeClr val="tx2">
                  <a:lumMod val="60000"/>
                  <a:lumOff val="40000"/>
                </a:schemeClr>
              </a:gs>
            </a:gsLst>
            <a:lin ang="135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9" name="Rectangle 48"/>
          <p:cNvSpPr/>
          <p:nvPr/>
        </p:nvSpPr>
        <p:spPr>
          <a:xfrm>
            <a:off x="3103563" y="3960813"/>
            <a:ext cx="1181100" cy="230187"/>
          </a:xfrm>
          <a:prstGeom prst="rect">
            <a:avLst/>
          </a:prstGeom>
          <a:gradFill flip="none" rotWithShape="1">
            <a:gsLst>
              <a:gs pos="0">
                <a:schemeClr val="accent6">
                  <a:lumMod val="75000"/>
                </a:schemeClr>
              </a:gs>
              <a:gs pos="100000">
                <a:srgbClr val="FFFFFF"/>
              </a:gs>
              <a:gs pos="76000">
                <a:schemeClr val="tx2">
                  <a:lumMod val="60000"/>
                  <a:lumOff val="40000"/>
                </a:schemeClr>
              </a:gs>
            </a:gsLst>
            <a:lin ang="135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09600"/>
            <a:ext cx="8458200"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81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505200"/>
            <a:ext cx="53340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Text Box 4"/>
          <p:cNvSpPr txBox="1">
            <a:spLocks noChangeArrowheads="1"/>
          </p:cNvSpPr>
          <p:nvPr/>
        </p:nvSpPr>
        <p:spPr bwMode="auto">
          <a:xfrm>
            <a:off x="2667000" y="3352800"/>
            <a:ext cx="12192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000"/>
              <a:t>HAWAII</a:t>
            </a:r>
            <a:endParaRPr lang="en-US" sz="1800"/>
          </a:p>
        </p:txBody>
      </p:sp>
      <p:sp>
        <p:nvSpPr>
          <p:cNvPr id="48132" name="Text Box 5"/>
          <p:cNvSpPr txBox="1">
            <a:spLocks noChangeArrowheads="1"/>
          </p:cNvSpPr>
          <p:nvPr/>
        </p:nvSpPr>
        <p:spPr bwMode="auto">
          <a:xfrm>
            <a:off x="6705600" y="6096000"/>
            <a:ext cx="1828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a:t>Maggi</a:t>
            </a:r>
          </a:p>
        </p:txBody>
      </p:sp>
      <p:sp>
        <p:nvSpPr>
          <p:cNvPr id="48133" name="Rectangle 6"/>
          <p:cNvSpPr>
            <a:spLocks noChangeArrowheads="1"/>
          </p:cNvSpPr>
          <p:nvPr/>
        </p:nvSpPr>
        <p:spPr bwMode="auto">
          <a:xfrm>
            <a:off x="2667000" y="3276600"/>
            <a:ext cx="1066800" cy="236220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8135" name="Line 7"/>
          <p:cNvSpPr>
            <a:spLocks noChangeShapeType="1"/>
          </p:cNvSpPr>
          <p:nvPr/>
        </p:nvSpPr>
        <p:spPr bwMode="auto">
          <a:xfrm flipV="1">
            <a:off x="3124200" y="4419600"/>
            <a:ext cx="0" cy="6096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8136" name="Line 8"/>
          <p:cNvSpPr>
            <a:spLocks noChangeShapeType="1"/>
          </p:cNvSpPr>
          <p:nvPr/>
        </p:nvSpPr>
        <p:spPr bwMode="auto">
          <a:xfrm flipV="1">
            <a:off x="3581400" y="4419600"/>
            <a:ext cx="0" cy="381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8137" name="Line 9"/>
          <p:cNvSpPr>
            <a:spLocks noChangeShapeType="1"/>
          </p:cNvSpPr>
          <p:nvPr/>
        </p:nvSpPr>
        <p:spPr bwMode="auto">
          <a:xfrm flipV="1">
            <a:off x="2438400" y="4572000"/>
            <a:ext cx="304800" cy="2286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8138" name="Text Box 10"/>
          <p:cNvSpPr txBox="1">
            <a:spLocks noChangeArrowheads="1"/>
          </p:cNvSpPr>
          <p:nvPr/>
        </p:nvSpPr>
        <p:spPr bwMode="auto">
          <a:xfrm>
            <a:off x="2971800" y="5105400"/>
            <a:ext cx="6096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600"/>
              <a:t>fast</a:t>
            </a:r>
            <a:endParaRPr lang="en-US" sz="1800"/>
          </a:p>
        </p:txBody>
      </p:sp>
      <p:sp>
        <p:nvSpPr>
          <p:cNvPr id="3" name="Text Box 11"/>
          <p:cNvSpPr txBox="1">
            <a:spLocks noChangeArrowheads="1"/>
          </p:cNvSpPr>
          <p:nvPr/>
        </p:nvSpPr>
        <p:spPr bwMode="auto">
          <a:xfrm>
            <a:off x="3276600" y="4876800"/>
            <a:ext cx="6096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600"/>
              <a:t>slow</a:t>
            </a:r>
          </a:p>
        </p:txBody>
      </p:sp>
      <p:sp>
        <p:nvSpPr>
          <p:cNvPr id="48139" name="Text Box 12"/>
          <p:cNvSpPr txBox="1">
            <a:spLocks noChangeArrowheads="1"/>
          </p:cNvSpPr>
          <p:nvPr/>
        </p:nvSpPr>
        <p:spPr bwMode="auto">
          <a:xfrm>
            <a:off x="1447800" y="4648200"/>
            <a:ext cx="914400" cy="517525"/>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400"/>
              <a:t>Slow direction</a:t>
            </a:r>
            <a:endParaRPr lang="en-US" sz="1800"/>
          </a:p>
        </p:txBody>
      </p:sp>
      <p:sp>
        <p:nvSpPr>
          <p:cNvPr id="48140" name="Text Box 13"/>
          <p:cNvSpPr txBox="1">
            <a:spLocks noChangeArrowheads="1"/>
          </p:cNvSpPr>
          <p:nvPr/>
        </p:nvSpPr>
        <p:spPr bwMode="auto">
          <a:xfrm>
            <a:off x="914400" y="5486400"/>
            <a:ext cx="1143000"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600"/>
              <a:t>2-3 sec delays</a:t>
            </a:r>
            <a:endParaRPr lang="en-US" sz="1800"/>
          </a:p>
        </p:txBody>
      </p:sp>
      <p:sp>
        <p:nvSpPr>
          <p:cNvPr id="48142" name="Oval 14" descr="Dark horizontal"/>
          <p:cNvSpPr>
            <a:spLocks noChangeArrowheads="1"/>
          </p:cNvSpPr>
          <p:nvPr/>
        </p:nvSpPr>
        <p:spPr bwMode="auto">
          <a:xfrm>
            <a:off x="7162800" y="4038600"/>
            <a:ext cx="838200" cy="381000"/>
          </a:xfrm>
          <a:prstGeom prst="ellipse">
            <a:avLst/>
          </a:prstGeom>
          <a:pattFill prst="dkHorz">
            <a:fgClr>
              <a:schemeClr val="accent1"/>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fontAlgn="auto">
              <a:spcBef>
                <a:spcPts val="0"/>
              </a:spcBef>
              <a:spcAft>
                <a:spcPts val="0"/>
              </a:spcAft>
              <a:defRPr/>
            </a:pPr>
            <a:endParaRPr lang="en-US">
              <a:latin typeface="+mn-lt"/>
              <a:ea typeface="+mn-ea"/>
              <a:cs typeface="+mn-cs"/>
            </a:endParaRPr>
          </a:p>
        </p:txBody>
      </p:sp>
      <p:sp>
        <p:nvSpPr>
          <p:cNvPr id="4" name="Line 15"/>
          <p:cNvSpPr>
            <a:spLocks noChangeShapeType="1"/>
          </p:cNvSpPr>
          <p:nvPr/>
        </p:nvSpPr>
        <p:spPr bwMode="auto">
          <a:xfrm flipV="1">
            <a:off x="7620000" y="449580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8143" name="Line 16"/>
          <p:cNvSpPr>
            <a:spLocks noChangeShapeType="1"/>
          </p:cNvSpPr>
          <p:nvPr/>
        </p:nvSpPr>
        <p:spPr bwMode="auto">
          <a:xfrm flipH="1">
            <a:off x="8077200" y="4191000"/>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8144" name="Text Box 17"/>
          <p:cNvSpPr txBox="1">
            <a:spLocks noChangeArrowheads="1"/>
          </p:cNvSpPr>
          <p:nvPr/>
        </p:nvSpPr>
        <p:spPr bwMode="auto">
          <a:xfrm>
            <a:off x="7543800" y="4800600"/>
            <a:ext cx="1066800" cy="51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400"/>
              <a:t>Slow direction</a:t>
            </a:r>
            <a:endParaRPr lang="en-US" sz="1800"/>
          </a:p>
        </p:txBody>
      </p:sp>
      <p:sp>
        <p:nvSpPr>
          <p:cNvPr id="48145" name="Text Box 18"/>
          <p:cNvSpPr txBox="1">
            <a:spLocks noChangeArrowheads="1"/>
          </p:cNvSpPr>
          <p:nvPr/>
        </p:nvSpPr>
        <p:spPr bwMode="auto">
          <a:xfrm>
            <a:off x="8458200" y="4038600"/>
            <a:ext cx="5334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400"/>
              <a:t>fast</a:t>
            </a:r>
            <a:endParaRPr lang="en-US" sz="1800"/>
          </a:p>
        </p:txBody>
      </p:sp>
      <p:sp>
        <p:nvSpPr>
          <p:cNvPr id="48146" name="Text Box 19"/>
          <p:cNvSpPr txBox="1">
            <a:spLocks noChangeArrowheads="1"/>
          </p:cNvSpPr>
          <p:nvPr/>
        </p:nvSpPr>
        <p:spPr bwMode="auto">
          <a:xfrm>
            <a:off x="7010400" y="3657600"/>
            <a:ext cx="12192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400"/>
              <a:t>anisotropy</a:t>
            </a:r>
            <a:endParaRPr lang="en-US" sz="1800"/>
          </a:p>
        </p:txBody>
      </p:sp>
      <p:sp>
        <p:nvSpPr>
          <p:cNvPr id="48147" name="Text Box 20"/>
          <p:cNvSpPr txBox="1">
            <a:spLocks noChangeArrowheads="1"/>
          </p:cNvSpPr>
          <p:nvPr/>
        </p:nvSpPr>
        <p:spPr bwMode="auto">
          <a:xfrm>
            <a:off x="2590800" y="228600"/>
            <a:ext cx="6324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a:t>Hawaii mantle has high seismic velocities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481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81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8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5" grpId="0" animBg="1"/>
      <p:bldP spid="48136" grpId="0" animBg="1"/>
      <p:bldP spid="48137" grpId="0" animBg="1"/>
      <p:bldP spid="4813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0"/>
            <a:ext cx="6019800" cy="675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37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5943600"/>
            <a:ext cx="4114800"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3732" name="Text Box 4"/>
          <p:cNvSpPr txBox="1">
            <a:spLocks noChangeArrowheads="1"/>
          </p:cNvSpPr>
          <p:nvPr/>
        </p:nvSpPr>
        <p:spPr bwMode="auto">
          <a:xfrm>
            <a:off x="762000" y="381000"/>
            <a:ext cx="15240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2000" b="1"/>
              <a:t>CPSA</a:t>
            </a:r>
          </a:p>
        </p:txBody>
      </p:sp>
      <p:sp>
        <p:nvSpPr>
          <p:cNvPr id="73733" name="Line 5"/>
          <p:cNvSpPr>
            <a:spLocks noChangeShapeType="1"/>
          </p:cNvSpPr>
          <p:nvPr/>
        </p:nvSpPr>
        <p:spPr bwMode="auto">
          <a:xfrm flipH="1" flipV="1">
            <a:off x="4953000" y="1828800"/>
            <a:ext cx="1752600" cy="1524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3734" name="Line 6"/>
          <p:cNvSpPr>
            <a:spLocks noChangeShapeType="1"/>
          </p:cNvSpPr>
          <p:nvPr/>
        </p:nvSpPr>
        <p:spPr bwMode="auto">
          <a:xfrm flipH="1">
            <a:off x="4953000" y="3657600"/>
            <a:ext cx="1676400" cy="13716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3735" name="Text Box 7"/>
          <p:cNvSpPr txBox="1">
            <a:spLocks noChangeArrowheads="1"/>
          </p:cNvSpPr>
          <p:nvPr/>
        </p:nvSpPr>
        <p:spPr bwMode="auto">
          <a:xfrm>
            <a:off x="228600" y="3200400"/>
            <a:ext cx="2438400"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a:t>Long wavelength global variations ~ 4 %</a:t>
            </a:r>
          </a:p>
        </p:txBody>
      </p:sp>
      <p:sp>
        <p:nvSpPr>
          <p:cNvPr id="73736" name="Text Box 8"/>
          <p:cNvSpPr txBox="1">
            <a:spLocks noChangeArrowheads="1"/>
          </p:cNvSpPr>
          <p:nvPr/>
        </p:nvSpPr>
        <p:spPr bwMode="auto">
          <a:xfrm>
            <a:off x="6858000" y="3276600"/>
            <a:ext cx="19812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solidFill>
                  <a:srgbClr val="FF3300"/>
                </a:solidFill>
              </a:rPr>
              <a:t>Hawaii is not a </a:t>
            </a:r>
            <a:r>
              <a:rPr lang="ja-JP" altLang="en-US">
                <a:solidFill>
                  <a:srgbClr val="FF3300"/>
                </a:solidFill>
              </a:rPr>
              <a:t>“</a:t>
            </a:r>
            <a:r>
              <a:rPr lang="en-US">
                <a:solidFill>
                  <a:srgbClr val="FF3300"/>
                </a:solidFill>
              </a:rPr>
              <a:t>hotspot</a:t>
            </a:r>
            <a:r>
              <a:rPr lang="ja-JP" altLang="en-US">
                <a:solidFill>
                  <a:srgbClr val="FF3300"/>
                </a:solidFill>
              </a:rPr>
              <a:t>”</a:t>
            </a:r>
            <a:r>
              <a:rPr lang="en-US">
                <a:solidFill>
                  <a:srgbClr val="FF3300"/>
                </a:solidFill>
              </a:rPr>
              <a:t> !</a:t>
            </a:r>
            <a:endParaRPr lang="en-US"/>
          </a:p>
        </p:txBody>
      </p:sp>
      <p:sp>
        <p:nvSpPr>
          <p:cNvPr id="73737" name="Text Box 9"/>
          <p:cNvSpPr txBox="1">
            <a:spLocks noChangeArrowheads="1"/>
          </p:cNvSpPr>
          <p:nvPr/>
        </p:nvSpPr>
        <p:spPr bwMode="auto">
          <a:xfrm>
            <a:off x="533400" y="1066800"/>
            <a:ext cx="1447800" cy="2246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2800" dirty="0">
                <a:solidFill>
                  <a:srgbClr val="FF3300"/>
                </a:solidFill>
              </a:rPr>
              <a:t>Upper </a:t>
            </a:r>
            <a:r>
              <a:rPr lang="en-US" sz="2800" dirty="0" smtClean="0">
                <a:solidFill>
                  <a:srgbClr val="FF3300"/>
                </a:solidFill>
              </a:rPr>
              <a:t>mantle is bluer under ridges</a:t>
            </a:r>
            <a:endParaRPr lang="en-US" dirty="0"/>
          </a:p>
        </p:txBody>
      </p:sp>
      <p:sp>
        <p:nvSpPr>
          <p:cNvPr id="73738" name="Text Box 10"/>
          <p:cNvSpPr txBox="1">
            <a:spLocks noChangeArrowheads="1"/>
          </p:cNvSpPr>
          <p:nvPr/>
        </p:nvSpPr>
        <p:spPr bwMode="auto">
          <a:xfrm>
            <a:off x="381000" y="4343400"/>
            <a:ext cx="1905000" cy="1370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solidFill>
                  <a:srgbClr val="FF3300"/>
                </a:solidFill>
              </a:rPr>
              <a:t>Transition Zone</a:t>
            </a:r>
          </a:p>
          <a:p>
            <a:pPr>
              <a:spcBef>
                <a:spcPct val="50000"/>
              </a:spcBef>
            </a:pPr>
            <a:r>
              <a:rPr lang="en-US">
                <a:solidFill>
                  <a:srgbClr val="FF3300"/>
                </a:solidFill>
              </a:rPr>
              <a:t>410-650 km</a:t>
            </a:r>
            <a:endParaRPr lang="en-US"/>
          </a:p>
        </p:txBody>
      </p:sp>
      <p:sp>
        <p:nvSpPr>
          <p:cNvPr id="73739" name="AutoShape 11"/>
          <p:cNvSpPr>
            <a:spLocks noChangeArrowheads="1"/>
          </p:cNvSpPr>
          <p:nvPr/>
        </p:nvSpPr>
        <p:spPr bwMode="auto">
          <a:xfrm>
            <a:off x="3886200" y="6248400"/>
            <a:ext cx="762000" cy="381000"/>
          </a:xfrm>
          <a:prstGeom prst="leftArrow">
            <a:avLst>
              <a:gd name="adj1" fmla="val 50000"/>
              <a:gd name="adj2" fmla="val 50000"/>
            </a:avLst>
          </a:prstGeom>
          <a:solidFill>
            <a:srgbClr val="FF3300"/>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26762771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7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19200" y="0"/>
            <a:ext cx="6698293" cy="6858000"/>
          </a:xfrm>
          <a:prstGeom prst="rect">
            <a:avLst/>
          </a:prstGeom>
        </p:spPr>
      </p:pic>
      <p:pic>
        <p:nvPicPr>
          <p:cNvPr id="3" name="Picture 2"/>
          <p:cNvPicPr>
            <a:picLocks noChangeAspect="1"/>
          </p:cNvPicPr>
          <p:nvPr/>
        </p:nvPicPr>
        <p:blipFill>
          <a:blip r:embed="rId4"/>
          <a:stretch>
            <a:fillRect/>
          </a:stretch>
        </p:blipFill>
        <p:spPr>
          <a:xfrm>
            <a:off x="176400" y="6080817"/>
            <a:ext cx="4041945" cy="444500"/>
          </a:xfrm>
          <a:prstGeom prst="rect">
            <a:avLst/>
          </a:prstGeom>
        </p:spPr>
      </p:pic>
    </p:spTree>
    <p:extLst>
      <p:ext uri="{BB962C8B-B14F-4D97-AF65-F5344CB8AC3E}">
        <p14:creationId xmlns:p14="http://schemas.microsoft.com/office/powerpoint/2010/main" val="27716872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5453" y="1333500"/>
            <a:ext cx="8731522" cy="4971664"/>
          </a:xfrm>
          <a:prstGeom prst="rect">
            <a:avLst/>
          </a:prstGeom>
        </p:spPr>
      </p:pic>
      <p:sp>
        <p:nvSpPr>
          <p:cNvPr id="3" name="Rectangle 2"/>
          <p:cNvSpPr/>
          <p:nvPr/>
        </p:nvSpPr>
        <p:spPr>
          <a:xfrm>
            <a:off x="476265" y="275055"/>
            <a:ext cx="8470710" cy="1200329"/>
          </a:xfrm>
          <a:prstGeom prst="rect">
            <a:avLst/>
          </a:prstGeom>
          <a:solidFill>
            <a:schemeClr val="bg1"/>
          </a:solidFill>
        </p:spPr>
        <p:txBody>
          <a:bodyPr wrap="square">
            <a:spAutoFit/>
          </a:bodyPr>
          <a:lstStyle/>
          <a:p>
            <a:r>
              <a:rPr lang="en-US" dirty="0"/>
              <a:t>F</a:t>
            </a:r>
            <a:r>
              <a:rPr lang="en-US" dirty="0" smtClean="0"/>
              <a:t>ully </a:t>
            </a:r>
            <a:r>
              <a:rPr lang="en-US" dirty="0"/>
              <a:t>nonlinear joint inversion of surface wave </a:t>
            </a:r>
            <a:r>
              <a:rPr lang="en-US" dirty="0" smtClean="0"/>
              <a:t>overtones </a:t>
            </a:r>
            <a:r>
              <a:rPr lang="en-US" dirty="0"/>
              <a:t>for velocity</a:t>
            </a:r>
          </a:p>
          <a:p>
            <a:r>
              <a:rPr lang="en-US" dirty="0" smtClean="0"/>
              <a:t>and </a:t>
            </a:r>
            <a:r>
              <a:rPr lang="en-US" dirty="0"/>
              <a:t>topography </a:t>
            </a:r>
            <a:r>
              <a:rPr lang="en-US" dirty="0" smtClean="0"/>
              <a:t>of TZ  </a:t>
            </a:r>
            <a:r>
              <a:rPr lang="en-US" dirty="0"/>
              <a:t>discontinuities </a:t>
            </a:r>
            <a:r>
              <a:rPr lang="en-US" dirty="0" smtClean="0"/>
              <a:t>…models </a:t>
            </a:r>
            <a:r>
              <a:rPr lang="en-US" dirty="0"/>
              <a:t>are compared with </a:t>
            </a:r>
            <a:r>
              <a:rPr lang="en-US" dirty="0" smtClean="0"/>
              <a:t>linearized inversions…agreement </a:t>
            </a:r>
            <a:r>
              <a:rPr lang="en-US" dirty="0"/>
              <a:t>between vertically averaged </a:t>
            </a:r>
            <a:r>
              <a:rPr lang="en-US" dirty="0" err="1" smtClean="0"/>
              <a:t>Vs</a:t>
            </a:r>
            <a:r>
              <a:rPr lang="en-US" dirty="0" smtClean="0"/>
              <a:t> and  650</a:t>
            </a:r>
            <a:r>
              <a:rPr lang="en-US" dirty="0"/>
              <a:t>-</a:t>
            </a:r>
            <a:r>
              <a:rPr lang="en-US" dirty="0" smtClean="0"/>
              <a:t>km depths is good</a:t>
            </a:r>
            <a:r>
              <a:rPr lang="en-US" dirty="0"/>
              <a:t>, </a:t>
            </a:r>
            <a:r>
              <a:rPr lang="en-US" dirty="0" smtClean="0"/>
              <a:t>400</a:t>
            </a:r>
            <a:r>
              <a:rPr lang="en-US" dirty="0"/>
              <a:t>-km topography </a:t>
            </a:r>
            <a:r>
              <a:rPr lang="en-US" dirty="0" smtClean="0"/>
              <a:t>is</a:t>
            </a:r>
            <a:r>
              <a:rPr lang="en-US" dirty="0"/>
              <a:t> </a:t>
            </a:r>
            <a:r>
              <a:rPr lang="en-US" dirty="0" smtClean="0"/>
              <a:t>poor… minerals may co</a:t>
            </a:r>
            <a:r>
              <a:rPr lang="en-US" dirty="0"/>
              <a:t>-exist with </a:t>
            </a:r>
            <a:r>
              <a:rPr lang="en-US" dirty="0" smtClean="0"/>
              <a:t>water &amp; CO</a:t>
            </a:r>
            <a:r>
              <a:rPr lang="en-US" baseline="-25000" dirty="0" smtClean="0"/>
              <a:t>2</a:t>
            </a:r>
            <a:r>
              <a:rPr lang="en-US" dirty="0" smtClean="0"/>
              <a:t> </a:t>
            </a:r>
            <a:r>
              <a:rPr lang="en-US" dirty="0"/>
              <a:t>induced melt.</a:t>
            </a:r>
          </a:p>
        </p:txBody>
      </p:sp>
    </p:spTree>
    <p:extLst>
      <p:ext uri="{BB962C8B-B14F-4D97-AF65-F5344CB8AC3E}">
        <p14:creationId xmlns:p14="http://schemas.microsoft.com/office/powerpoint/2010/main" val="38005850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35000"/>
            <a:ext cx="9144000" cy="5583879"/>
          </a:xfrm>
          <a:prstGeom prst="rect">
            <a:avLst/>
          </a:prstGeom>
        </p:spPr>
      </p:pic>
      <p:pic>
        <p:nvPicPr>
          <p:cNvPr id="3" name="Picture 2"/>
          <p:cNvPicPr>
            <a:picLocks noChangeAspect="1"/>
          </p:cNvPicPr>
          <p:nvPr/>
        </p:nvPicPr>
        <p:blipFill>
          <a:blip r:embed="rId4"/>
          <a:stretch>
            <a:fillRect/>
          </a:stretch>
        </p:blipFill>
        <p:spPr>
          <a:xfrm>
            <a:off x="539269" y="190500"/>
            <a:ext cx="6273800" cy="444500"/>
          </a:xfrm>
          <a:prstGeom prst="rect">
            <a:avLst/>
          </a:prstGeom>
        </p:spPr>
      </p:pic>
    </p:spTree>
    <p:extLst>
      <p:ext uri="{BB962C8B-B14F-4D97-AF65-F5344CB8AC3E}">
        <p14:creationId xmlns:p14="http://schemas.microsoft.com/office/powerpoint/2010/main" val="11828321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4112" y="2693693"/>
            <a:ext cx="8572767" cy="3593604"/>
          </a:xfrm>
          <a:prstGeom prst="rect">
            <a:avLst/>
          </a:prstGeom>
        </p:spPr>
      </p:pic>
      <p:sp>
        <p:nvSpPr>
          <p:cNvPr id="3" name="TextBox 2"/>
          <p:cNvSpPr txBox="1"/>
          <p:nvPr/>
        </p:nvSpPr>
        <p:spPr>
          <a:xfrm>
            <a:off x="409213" y="6287297"/>
            <a:ext cx="2001520" cy="369332"/>
          </a:xfrm>
          <a:prstGeom prst="rect">
            <a:avLst/>
          </a:prstGeom>
          <a:noFill/>
        </p:spPr>
        <p:txBody>
          <a:bodyPr wrap="square" rtlCol="0">
            <a:spAutoFit/>
          </a:bodyPr>
          <a:lstStyle/>
          <a:p>
            <a:r>
              <a:rPr lang="en-US" dirty="0" smtClean="0"/>
              <a:t>TZ</a:t>
            </a:r>
            <a:endParaRPr lang="en-US" dirty="0"/>
          </a:p>
        </p:txBody>
      </p:sp>
      <p:pic>
        <p:nvPicPr>
          <p:cNvPr id="4" name="Picture 3"/>
          <p:cNvPicPr>
            <a:picLocks noChangeAspect="1"/>
          </p:cNvPicPr>
          <p:nvPr/>
        </p:nvPicPr>
        <p:blipFill>
          <a:blip r:embed="rId4"/>
          <a:stretch>
            <a:fillRect/>
          </a:stretch>
        </p:blipFill>
        <p:spPr>
          <a:xfrm>
            <a:off x="3220456" y="279294"/>
            <a:ext cx="3651364" cy="2555762"/>
          </a:xfrm>
          <a:prstGeom prst="rect">
            <a:avLst/>
          </a:prstGeom>
        </p:spPr>
      </p:pic>
      <p:sp>
        <p:nvSpPr>
          <p:cNvPr id="5" name="TextBox 4"/>
          <p:cNvSpPr txBox="1"/>
          <p:nvPr/>
        </p:nvSpPr>
        <p:spPr>
          <a:xfrm>
            <a:off x="294831" y="279294"/>
            <a:ext cx="2562758" cy="2031325"/>
          </a:xfrm>
          <a:prstGeom prst="rect">
            <a:avLst/>
          </a:prstGeom>
          <a:noFill/>
        </p:spPr>
        <p:txBody>
          <a:bodyPr wrap="square" rtlCol="0">
            <a:spAutoFit/>
          </a:bodyPr>
          <a:lstStyle/>
          <a:p>
            <a:r>
              <a:rPr lang="en-US" dirty="0" smtClean="0"/>
              <a:t>The low temperatures that are inferred to exist under ridges from their seismic velocities and residual depths are also evident, on average, in the thickness of TZ.</a:t>
            </a:r>
            <a:endParaRPr lang="en-US" dirty="0"/>
          </a:p>
        </p:txBody>
      </p:sp>
      <p:pic>
        <p:nvPicPr>
          <p:cNvPr id="6" name="Picture 5"/>
          <p:cNvPicPr>
            <a:picLocks noChangeAspect="1"/>
          </p:cNvPicPr>
          <p:nvPr/>
        </p:nvPicPr>
        <p:blipFill>
          <a:blip r:embed="rId5"/>
          <a:stretch>
            <a:fillRect/>
          </a:stretch>
        </p:blipFill>
        <p:spPr>
          <a:xfrm>
            <a:off x="2047441" y="6212129"/>
            <a:ext cx="6273800" cy="444500"/>
          </a:xfrm>
          <a:prstGeom prst="rect">
            <a:avLst/>
          </a:prstGeom>
        </p:spPr>
      </p:pic>
    </p:spTree>
    <p:extLst>
      <p:ext uri="{BB962C8B-B14F-4D97-AF65-F5344CB8AC3E}">
        <p14:creationId xmlns:p14="http://schemas.microsoft.com/office/powerpoint/2010/main" val="138743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9" name="Picture 3"/>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rot="5400000">
            <a:off x="2562226" y="-393700"/>
            <a:ext cx="4037012" cy="5119687"/>
          </a:xfrm>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37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4233863"/>
            <a:ext cx="5324475" cy="2624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33827" name="Text Box 5"/>
          <p:cNvSpPr txBox="1">
            <a:spLocks noChangeArrowheads="1"/>
          </p:cNvSpPr>
          <p:nvPr/>
        </p:nvSpPr>
        <p:spPr bwMode="auto">
          <a:xfrm>
            <a:off x="304800" y="152400"/>
            <a:ext cx="693420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a:t>The integrated density under ridges is high</a:t>
            </a:r>
            <a:endParaRPr lang="en-US"/>
          </a:p>
        </p:txBody>
      </p:sp>
      <p:sp>
        <p:nvSpPr>
          <p:cNvPr id="333828" name="Text Box 6"/>
          <p:cNvSpPr txBox="1">
            <a:spLocks noChangeArrowheads="1"/>
          </p:cNvSpPr>
          <p:nvPr/>
        </p:nvSpPr>
        <p:spPr bwMode="auto">
          <a:xfrm>
            <a:off x="304800" y="4343400"/>
            <a:ext cx="2057400"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a:t>Seafloor flattening is due to lateral density gradients below 200 km</a:t>
            </a:r>
            <a:endParaRPr lang="en-US"/>
          </a:p>
        </p:txBody>
      </p:sp>
      <p:sp>
        <p:nvSpPr>
          <p:cNvPr id="2" name="TextBox 1"/>
          <p:cNvSpPr txBox="1"/>
          <p:nvPr/>
        </p:nvSpPr>
        <p:spPr>
          <a:xfrm>
            <a:off x="7239000" y="294846"/>
            <a:ext cx="1787351" cy="646331"/>
          </a:xfrm>
          <a:prstGeom prst="rect">
            <a:avLst/>
          </a:prstGeom>
          <a:noFill/>
        </p:spPr>
        <p:txBody>
          <a:bodyPr wrap="square" rtlCol="0">
            <a:spAutoFit/>
          </a:bodyPr>
          <a:lstStyle/>
          <a:p>
            <a:r>
              <a:rPr lang="en-US" dirty="0" smtClean="0"/>
              <a:t>RIDGE MANTLE IS COLD !</a:t>
            </a:r>
            <a:endParaRPr lang="en-US" dirty="0"/>
          </a:p>
        </p:txBody>
      </p:sp>
    </p:spTree>
    <p:extLst>
      <p:ext uri="{BB962C8B-B14F-4D97-AF65-F5344CB8AC3E}">
        <p14:creationId xmlns:p14="http://schemas.microsoft.com/office/powerpoint/2010/main" val="251525743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14400"/>
            <a:ext cx="8256588" cy="480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0178" name="Text Box 3"/>
          <p:cNvSpPr txBox="1">
            <a:spLocks noChangeArrowheads="1"/>
          </p:cNvSpPr>
          <p:nvPr/>
        </p:nvSpPr>
        <p:spPr bwMode="auto">
          <a:xfrm>
            <a:off x="2590800" y="5943600"/>
            <a:ext cx="5943600" cy="57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3200"/>
              <a:t>Average Pacific; Ritzwoller</a:t>
            </a: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14400"/>
            <a:ext cx="8546472" cy="480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0178" name="Text Box 3"/>
          <p:cNvSpPr txBox="1">
            <a:spLocks noChangeArrowheads="1"/>
          </p:cNvSpPr>
          <p:nvPr/>
        </p:nvSpPr>
        <p:spPr bwMode="auto">
          <a:xfrm>
            <a:off x="2590800" y="5943600"/>
            <a:ext cx="5943600" cy="57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3200"/>
              <a:t>Average Pacific; Ritzwoller</a:t>
            </a:r>
          </a:p>
        </p:txBody>
      </p:sp>
      <p:pic>
        <p:nvPicPr>
          <p:cNvPr id="2" name="Picture 1"/>
          <p:cNvPicPr>
            <a:picLocks noChangeAspect="1"/>
          </p:cNvPicPr>
          <p:nvPr/>
        </p:nvPicPr>
        <p:blipFill>
          <a:blip r:embed="rId4"/>
          <a:stretch>
            <a:fillRect/>
          </a:stretch>
        </p:blipFill>
        <p:spPr>
          <a:xfrm>
            <a:off x="520700" y="317526"/>
            <a:ext cx="4525439" cy="5405412"/>
          </a:xfrm>
          <a:prstGeom prst="rect">
            <a:avLst/>
          </a:prstGeom>
        </p:spPr>
      </p:pic>
    </p:spTree>
    <p:extLst>
      <p:ext uri="{BB962C8B-B14F-4D97-AF65-F5344CB8AC3E}">
        <p14:creationId xmlns:p14="http://schemas.microsoft.com/office/powerpoint/2010/main" val="55808420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29138" y="215464"/>
            <a:ext cx="3162072" cy="6475268"/>
          </a:xfrm>
          <a:prstGeom prst="rect">
            <a:avLst/>
          </a:prstGeom>
        </p:spPr>
      </p:pic>
      <p:sp>
        <p:nvSpPr>
          <p:cNvPr id="3" name="TextBox 2"/>
          <p:cNvSpPr txBox="1"/>
          <p:nvPr/>
        </p:nvSpPr>
        <p:spPr>
          <a:xfrm>
            <a:off x="147416" y="385568"/>
            <a:ext cx="2562758" cy="646331"/>
          </a:xfrm>
          <a:prstGeom prst="rect">
            <a:avLst/>
          </a:prstGeom>
          <a:noFill/>
        </p:spPr>
        <p:txBody>
          <a:bodyPr wrap="square" rtlCol="0">
            <a:spAutoFit/>
          </a:bodyPr>
          <a:lstStyle/>
          <a:p>
            <a:r>
              <a:rPr lang="en-US" dirty="0" smtClean="0"/>
              <a:t>Canadian Shield</a:t>
            </a:r>
          </a:p>
          <a:p>
            <a:r>
              <a:rPr lang="en-US" dirty="0" smtClean="0"/>
              <a:t>Shapiro</a:t>
            </a:r>
            <a:endParaRPr lang="en-US" dirty="0"/>
          </a:p>
        </p:txBody>
      </p:sp>
      <p:cxnSp>
        <p:nvCxnSpPr>
          <p:cNvPr id="5" name="Straight Arrow Connector 4"/>
          <p:cNvCxnSpPr/>
          <p:nvPr/>
        </p:nvCxnSpPr>
        <p:spPr>
          <a:xfrm flipH="1" flipV="1">
            <a:off x="827794" y="2562891"/>
            <a:ext cx="623680" cy="2268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283493" y="2525647"/>
            <a:ext cx="1474152" cy="369332"/>
          </a:xfrm>
          <a:prstGeom prst="rect">
            <a:avLst/>
          </a:prstGeom>
          <a:noFill/>
        </p:spPr>
        <p:txBody>
          <a:bodyPr wrap="square" rtlCol="0">
            <a:spAutoFit/>
          </a:bodyPr>
          <a:lstStyle/>
          <a:p>
            <a:r>
              <a:rPr lang="en-US" dirty="0" smtClean="0"/>
              <a:t>4.2 Tanzania</a:t>
            </a:r>
            <a:endParaRPr lang="en-US" dirty="0"/>
          </a:p>
        </p:txBody>
      </p:sp>
      <p:pic>
        <p:nvPicPr>
          <p:cNvPr id="7" name="Picture 6"/>
          <p:cNvPicPr>
            <a:picLocks noChangeAspect="1"/>
          </p:cNvPicPr>
          <p:nvPr/>
        </p:nvPicPr>
        <p:blipFill>
          <a:blip r:embed="rId4"/>
          <a:stretch>
            <a:fillRect/>
          </a:stretch>
        </p:blipFill>
        <p:spPr>
          <a:xfrm>
            <a:off x="5232478" y="419588"/>
            <a:ext cx="3754710" cy="6271144"/>
          </a:xfrm>
          <a:prstGeom prst="rect">
            <a:avLst/>
          </a:prstGeom>
        </p:spPr>
      </p:pic>
      <p:sp>
        <p:nvSpPr>
          <p:cNvPr id="8" name="TextBox 7"/>
          <p:cNvSpPr txBox="1"/>
          <p:nvPr/>
        </p:nvSpPr>
        <p:spPr>
          <a:xfrm>
            <a:off x="204116" y="3674232"/>
            <a:ext cx="1304058" cy="1754327"/>
          </a:xfrm>
          <a:prstGeom prst="rect">
            <a:avLst/>
          </a:prstGeom>
          <a:noFill/>
        </p:spPr>
        <p:txBody>
          <a:bodyPr wrap="square" rtlCol="0">
            <a:spAutoFit/>
          </a:bodyPr>
          <a:lstStyle/>
          <a:p>
            <a:r>
              <a:rPr lang="en-US" dirty="0" smtClean="0"/>
              <a:t>New criteria for plume; </a:t>
            </a:r>
            <a:r>
              <a:rPr lang="en-US" dirty="0" err="1" smtClean="0"/>
              <a:t>Vs</a:t>
            </a:r>
            <a:r>
              <a:rPr lang="en-US" dirty="0" smtClean="0"/>
              <a:t> &lt;4.4km/s at 200 km depth</a:t>
            </a:r>
            <a:endParaRPr lang="en-US" dirty="0"/>
          </a:p>
        </p:txBody>
      </p:sp>
    </p:spTree>
    <p:extLst>
      <p:ext uri="{BB962C8B-B14F-4D97-AF65-F5344CB8AC3E}">
        <p14:creationId xmlns:p14="http://schemas.microsoft.com/office/powerpoint/2010/main" val="1702205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90600"/>
            <a:ext cx="9144000" cy="4853940"/>
          </a:xfrm>
          <a:prstGeom prst="rect">
            <a:avLst/>
          </a:prstGeom>
        </p:spPr>
      </p:pic>
    </p:spTree>
    <p:extLst>
      <p:ext uri="{BB962C8B-B14F-4D97-AF65-F5344CB8AC3E}">
        <p14:creationId xmlns:p14="http://schemas.microsoft.com/office/powerpoint/2010/main" val="19080189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52600"/>
            <a:ext cx="73914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91491" name="Text Box 3"/>
          <p:cNvSpPr txBox="1">
            <a:spLocks noChangeArrowheads="1"/>
          </p:cNvSpPr>
          <p:nvPr/>
        </p:nvSpPr>
        <p:spPr bwMode="auto">
          <a:xfrm>
            <a:off x="5715000" y="6400800"/>
            <a:ext cx="34290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900"/>
              <a:t>Porcelli &amp; Pepin 2008</a:t>
            </a:r>
          </a:p>
        </p:txBody>
      </p:sp>
      <p:sp>
        <p:nvSpPr>
          <p:cNvPr id="191492" name="Text Box 4"/>
          <p:cNvSpPr txBox="1">
            <a:spLocks noChangeArrowheads="1"/>
          </p:cNvSpPr>
          <p:nvPr/>
        </p:nvSpPr>
        <p:spPr bwMode="auto">
          <a:xfrm>
            <a:off x="2590800" y="2133600"/>
            <a:ext cx="38862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800">
                <a:solidFill>
                  <a:schemeClr val="accent2"/>
                </a:solidFill>
              </a:rPr>
              <a:t>Rapid decay in U-, Th-rich </a:t>
            </a:r>
            <a:r>
              <a:rPr lang="en-US" sz="2000">
                <a:solidFill>
                  <a:srgbClr val="FF0000"/>
                </a:solidFill>
              </a:rPr>
              <a:t>and/or gas poor mantle</a:t>
            </a:r>
            <a:endParaRPr lang="en-US"/>
          </a:p>
        </p:txBody>
      </p:sp>
      <p:sp>
        <p:nvSpPr>
          <p:cNvPr id="191493" name="AutoShape 5"/>
          <p:cNvSpPr>
            <a:spLocks noChangeArrowheads="1"/>
          </p:cNvSpPr>
          <p:nvPr/>
        </p:nvSpPr>
        <p:spPr bwMode="auto">
          <a:xfrm>
            <a:off x="1524000" y="2362200"/>
            <a:ext cx="914400" cy="381000"/>
          </a:xfrm>
          <a:prstGeom prst="leftArrow">
            <a:avLst>
              <a:gd name="adj1" fmla="val 50000"/>
              <a:gd name="adj2" fmla="val 60000"/>
            </a:avLst>
          </a:prstGeom>
          <a:solidFill>
            <a:schemeClr val="accent1"/>
          </a:solidFill>
          <a:ln w="9525">
            <a:solidFill>
              <a:schemeClr val="tx1"/>
            </a:solidFill>
            <a:miter lim="800000"/>
            <a:headEnd/>
            <a:tailEnd/>
          </a:ln>
        </p:spPr>
        <p:txBody>
          <a:bodyPr wrap="none" anchor="ctr"/>
          <a:lstStyle/>
          <a:p>
            <a:endParaRPr lang="en-US"/>
          </a:p>
        </p:txBody>
      </p:sp>
      <p:sp>
        <p:nvSpPr>
          <p:cNvPr id="191494" name="Text Box 6"/>
          <p:cNvSpPr txBox="1">
            <a:spLocks noChangeArrowheads="1"/>
          </p:cNvSpPr>
          <p:nvPr/>
        </p:nvSpPr>
        <p:spPr bwMode="auto">
          <a:xfrm>
            <a:off x="4800600" y="3048000"/>
            <a:ext cx="2819400" cy="671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800">
                <a:solidFill>
                  <a:srgbClr val="0000FF"/>
                </a:solidFill>
              </a:rPr>
              <a:t>Slow decay in gas-rich or </a:t>
            </a:r>
            <a:r>
              <a:rPr lang="en-US" sz="2000">
                <a:solidFill>
                  <a:srgbClr val="FF0000"/>
                </a:solidFill>
              </a:rPr>
              <a:t>U,Th-poor mantle</a:t>
            </a:r>
            <a:endParaRPr lang="en-US"/>
          </a:p>
        </p:txBody>
      </p:sp>
      <p:sp>
        <p:nvSpPr>
          <p:cNvPr id="191495" name="AutoShape 7"/>
          <p:cNvSpPr>
            <a:spLocks noChangeArrowheads="1"/>
          </p:cNvSpPr>
          <p:nvPr/>
        </p:nvSpPr>
        <p:spPr bwMode="auto">
          <a:xfrm rot="19337047">
            <a:off x="2590800" y="3886200"/>
            <a:ext cx="2417763" cy="381000"/>
          </a:xfrm>
          <a:prstGeom prst="leftArrow">
            <a:avLst>
              <a:gd name="adj1" fmla="val 50000"/>
              <a:gd name="adj2" fmla="val 158646"/>
            </a:avLst>
          </a:prstGeom>
          <a:solidFill>
            <a:schemeClr val="accent1"/>
          </a:solidFill>
          <a:ln w="9525">
            <a:solidFill>
              <a:schemeClr val="tx1"/>
            </a:solidFill>
            <a:miter lim="800000"/>
            <a:headEnd/>
            <a:tailEnd/>
          </a:ln>
        </p:spPr>
        <p:txBody>
          <a:bodyPr wrap="none" anchor="ctr"/>
          <a:lstStyle/>
          <a:p>
            <a:endParaRPr lang="en-US"/>
          </a:p>
        </p:txBody>
      </p:sp>
      <p:sp>
        <p:nvSpPr>
          <p:cNvPr id="191496" name="Text Box 8"/>
          <p:cNvSpPr txBox="1">
            <a:spLocks noChangeArrowheads="1"/>
          </p:cNvSpPr>
          <p:nvPr/>
        </p:nvSpPr>
        <p:spPr bwMode="auto">
          <a:xfrm>
            <a:off x="685800" y="228600"/>
            <a:ext cx="84582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t>MORB-parent (popping rock) is </a:t>
            </a:r>
            <a:r>
              <a:rPr lang="en-US" baseline="30000"/>
              <a:t>3</a:t>
            </a:r>
            <a:r>
              <a:rPr lang="en-US"/>
              <a:t>He-rich. High </a:t>
            </a:r>
            <a:r>
              <a:rPr lang="en-US" baseline="30000"/>
              <a:t>3</a:t>
            </a:r>
            <a:r>
              <a:rPr lang="en-US"/>
              <a:t>He/</a:t>
            </a:r>
            <a:r>
              <a:rPr lang="en-US" baseline="30000"/>
              <a:t>4</a:t>
            </a:r>
            <a:r>
              <a:rPr lang="en-US"/>
              <a:t>He can also be from </a:t>
            </a:r>
            <a:r>
              <a:rPr lang="en-US" baseline="30000">
                <a:solidFill>
                  <a:srgbClr val="FF0000"/>
                </a:solidFill>
              </a:rPr>
              <a:t>3</a:t>
            </a:r>
            <a:r>
              <a:rPr lang="en-US">
                <a:solidFill>
                  <a:srgbClr val="FF0000"/>
                </a:solidFill>
              </a:rPr>
              <a:t>He-poor parents</a:t>
            </a:r>
            <a:endParaRPr lang="en-US"/>
          </a:p>
        </p:txBody>
      </p:sp>
      <p:sp>
        <p:nvSpPr>
          <p:cNvPr id="191497" name="Text Box 9"/>
          <p:cNvSpPr txBox="1">
            <a:spLocks noChangeArrowheads="1"/>
          </p:cNvSpPr>
          <p:nvPr/>
        </p:nvSpPr>
        <p:spPr bwMode="auto">
          <a:xfrm>
            <a:off x="4267200" y="4495800"/>
            <a:ext cx="3200400" cy="442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2300">
                <a:solidFill>
                  <a:srgbClr val="FF0000"/>
                </a:solidFill>
              </a:rPr>
              <a:t>Shallow perisphere</a:t>
            </a:r>
            <a:endParaRPr lang="en-US"/>
          </a:p>
        </p:txBody>
      </p:sp>
      <p:sp>
        <p:nvSpPr>
          <p:cNvPr id="191498" name="Text Box 10"/>
          <p:cNvSpPr txBox="1">
            <a:spLocks noChangeArrowheads="1"/>
          </p:cNvSpPr>
          <p:nvPr/>
        </p:nvSpPr>
        <p:spPr bwMode="auto">
          <a:xfrm>
            <a:off x="0" y="228600"/>
            <a:ext cx="8229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endParaRPr lang="en-US"/>
          </a:p>
        </p:txBody>
      </p:sp>
      <p:sp>
        <p:nvSpPr>
          <p:cNvPr id="191499" name="Text Box 11"/>
          <p:cNvSpPr txBox="1">
            <a:spLocks noChangeArrowheads="1"/>
          </p:cNvSpPr>
          <p:nvPr/>
        </p:nvSpPr>
        <p:spPr bwMode="auto">
          <a:xfrm>
            <a:off x="609600" y="1066800"/>
            <a:ext cx="8153400" cy="9144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2700">
                <a:solidFill>
                  <a:schemeClr val="accent2"/>
                </a:solidFill>
              </a:rPr>
              <a:t>Most of the decrease in </a:t>
            </a:r>
            <a:r>
              <a:rPr lang="en-US" sz="2700" baseline="30000">
                <a:solidFill>
                  <a:schemeClr val="accent2"/>
                </a:solidFill>
              </a:rPr>
              <a:t>3</a:t>
            </a:r>
            <a:r>
              <a:rPr lang="en-US" sz="2700">
                <a:solidFill>
                  <a:schemeClr val="accent2"/>
                </a:solidFill>
              </a:rPr>
              <a:t>He/</a:t>
            </a:r>
            <a:r>
              <a:rPr lang="en-US" sz="2700" baseline="30000">
                <a:solidFill>
                  <a:schemeClr val="accent2"/>
                </a:solidFill>
              </a:rPr>
              <a:t>4</a:t>
            </a:r>
            <a:r>
              <a:rPr lang="en-US" sz="2700">
                <a:solidFill>
                  <a:schemeClr val="accent2"/>
                </a:solidFill>
              </a:rPr>
              <a:t>He ratios occurs in the first 1.5 Gyr. There is little change since 3 Ga</a:t>
            </a:r>
            <a:r>
              <a:rPr lang="en-US" sz="1900">
                <a:solidFill>
                  <a:schemeClr val="accent2"/>
                </a:solidFill>
              </a:rPr>
              <a:t> </a:t>
            </a:r>
            <a:endParaRPr lang="en-US">
              <a:solidFill>
                <a:schemeClr val="accent2"/>
              </a:solidFill>
            </a:endParaRPr>
          </a:p>
        </p:txBody>
      </p:sp>
      <p:sp>
        <p:nvSpPr>
          <p:cNvPr id="191500" name="Text Box 12"/>
          <p:cNvSpPr txBox="1">
            <a:spLocks noChangeArrowheads="1"/>
          </p:cNvSpPr>
          <p:nvPr/>
        </p:nvSpPr>
        <p:spPr bwMode="auto">
          <a:xfrm>
            <a:off x="304800" y="0"/>
            <a:ext cx="306387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400">
                <a:latin typeface="American Typewriter" charset="0"/>
              </a:rPr>
              <a:t>FAST START MODEL   (HARE)</a:t>
            </a:r>
            <a:endParaRPr lang="en-US"/>
          </a:p>
        </p:txBody>
      </p:sp>
      <p:sp>
        <p:nvSpPr>
          <p:cNvPr id="191501" name="Text Box 13"/>
          <p:cNvSpPr txBox="1">
            <a:spLocks noChangeArrowheads="1"/>
          </p:cNvSpPr>
          <p:nvPr/>
        </p:nvSpPr>
        <p:spPr bwMode="auto">
          <a:xfrm>
            <a:off x="3810000" y="5257800"/>
            <a:ext cx="4419600" cy="41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2100">
                <a:solidFill>
                  <a:schemeClr val="accent2"/>
                </a:solidFill>
              </a:rPr>
              <a:t>MORB reservoir-Transition Zone?</a:t>
            </a:r>
            <a:endParaRPr lang="en-US" sz="1400"/>
          </a:p>
        </p:txBody>
      </p:sp>
    </p:spTree>
    <p:extLst>
      <p:ext uri="{BB962C8B-B14F-4D97-AF65-F5344CB8AC3E}">
        <p14:creationId xmlns:p14="http://schemas.microsoft.com/office/powerpoint/2010/main" val="29244348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149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149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149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149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149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149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149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nodePh="1">
                                  <p:stCondLst>
                                    <p:cond delay="0"/>
                                  </p:stCondLst>
                                  <p:endCondLst>
                                    <p:cond evt="begin" delay="0">
                                      <p:tn val="29"/>
                                    </p:cond>
                                  </p:endCondLst>
                                  <p:childTnLst>
                                    <p:set>
                                      <p:cBhvr>
                                        <p:cTn id="30" dur="1" fill="hold">
                                          <p:stCondLst>
                                            <p:cond delay="0"/>
                                          </p:stCondLst>
                                        </p:cTn>
                                        <p:tgtEl>
                                          <p:spTgt spid="19149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191501"/>
                                        </p:tgtEl>
                                        <p:attrNameLst>
                                          <p:attrName>style.visibility</p:attrName>
                                        </p:attrNameLst>
                                      </p:cBhvr>
                                      <p:to>
                                        <p:strVal val="visible"/>
                                      </p:to>
                                    </p:set>
                                    <p:anim calcmode="lin" valueType="num">
                                      <p:cBhvr additive="base">
                                        <p:cTn id="35" dur="1000" fill="hold"/>
                                        <p:tgtEl>
                                          <p:spTgt spid="191501"/>
                                        </p:tgtEl>
                                        <p:attrNameLst>
                                          <p:attrName>ppt_x</p:attrName>
                                        </p:attrNameLst>
                                      </p:cBhvr>
                                      <p:tavLst>
                                        <p:tav tm="0">
                                          <p:val>
                                            <p:strVal val="1+#ppt_w/2"/>
                                          </p:val>
                                        </p:tav>
                                        <p:tav tm="100000">
                                          <p:val>
                                            <p:strVal val="#ppt_x"/>
                                          </p:val>
                                        </p:tav>
                                      </p:tavLst>
                                    </p:anim>
                                    <p:anim calcmode="lin" valueType="num">
                                      <p:cBhvr additive="base">
                                        <p:cTn id="36" dur="1000" fill="hold"/>
                                        <p:tgtEl>
                                          <p:spTgt spid="1915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2" grpId="0"/>
      <p:bldP spid="191493" grpId="0" animBg="1"/>
      <p:bldP spid="191494" grpId="0"/>
      <p:bldP spid="191495" grpId="0" animBg="1"/>
      <p:bldP spid="191496" grpId="0"/>
      <p:bldP spid="191497" grpId="0"/>
      <p:bldP spid="191498" grpId="0"/>
      <p:bldP spid="191499" grpId="0" animBg="1"/>
      <p:bldP spid="19150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52600"/>
            <a:ext cx="73914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91491" name="Text Box 3"/>
          <p:cNvSpPr txBox="1">
            <a:spLocks noChangeArrowheads="1"/>
          </p:cNvSpPr>
          <p:nvPr/>
        </p:nvSpPr>
        <p:spPr bwMode="auto">
          <a:xfrm>
            <a:off x="5715000" y="6400800"/>
            <a:ext cx="34290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900"/>
              <a:t>Porcelli &amp; Pepin 2008</a:t>
            </a:r>
          </a:p>
        </p:txBody>
      </p:sp>
      <p:sp>
        <p:nvSpPr>
          <p:cNvPr id="191492" name="Text Box 4"/>
          <p:cNvSpPr txBox="1">
            <a:spLocks noChangeArrowheads="1"/>
          </p:cNvSpPr>
          <p:nvPr/>
        </p:nvSpPr>
        <p:spPr bwMode="auto">
          <a:xfrm>
            <a:off x="2590800" y="2133600"/>
            <a:ext cx="3886200"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2400" dirty="0">
                <a:solidFill>
                  <a:schemeClr val="accent2"/>
                </a:solidFill>
              </a:rPr>
              <a:t>Rapid decay in U-, </a:t>
            </a:r>
            <a:r>
              <a:rPr lang="en-US" sz="2400" dirty="0" err="1">
                <a:solidFill>
                  <a:schemeClr val="accent2"/>
                </a:solidFill>
              </a:rPr>
              <a:t>Th</a:t>
            </a:r>
            <a:r>
              <a:rPr lang="en-US" sz="2400" dirty="0">
                <a:solidFill>
                  <a:schemeClr val="accent2"/>
                </a:solidFill>
              </a:rPr>
              <a:t>-rich </a:t>
            </a:r>
            <a:r>
              <a:rPr lang="en-US" sz="2400" dirty="0">
                <a:solidFill>
                  <a:srgbClr val="FF0000"/>
                </a:solidFill>
              </a:rPr>
              <a:t>and/or </a:t>
            </a:r>
            <a:r>
              <a:rPr lang="en-US" sz="2400" baseline="30000" dirty="0" smtClean="0">
                <a:solidFill>
                  <a:srgbClr val="FF0000"/>
                </a:solidFill>
              </a:rPr>
              <a:t>3</a:t>
            </a:r>
            <a:r>
              <a:rPr lang="en-US" sz="2400" dirty="0" smtClean="0">
                <a:solidFill>
                  <a:srgbClr val="FF0000"/>
                </a:solidFill>
              </a:rPr>
              <a:t>He </a:t>
            </a:r>
            <a:r>
              <a:rPr lang="en-US" sz="2400" dirty="0">
                <a:solidFill>
                  <a:srgbClr val="FF0000"/>
                </a:solidFill>
              </a:rPr>
              <a:t>poor mantle</a:t>
            </a:r>
            <a:endParaRPr lang="en-US" sz="2400" dirty="0"/>
          </a:p>
        </p:txBody>
      </p:sp>
      <p:sp>
        <p:nvSpPr>
          <p:cNvPr id="191493" name="AutoShape 5"/>
          <p:cNvSpPr>
            <a:spLocks noChangeArrowheads="1"/>
          </p:cNvSpPr>
          <p:nvPr/>
        </p:nvSpPr>
        <p:spPr bwMode="auto">
          <a:xfrm>
            <a:off x="1524000" y="2362200"/>
            <a:ext cx="914400" cy="381000"/>
          </a:xfrm>
          <a:prstGeom prst="leftArrow">
            <a:avLst>
              <a:gd name="adj1" fmla="val 50000"/>
              <a:gd name="adj2" fmla="val 60000"/>
            </a:avLst>
          </a:prstGeom>
          <a:solidFill>
            <a:schemeClr val="accent1"/>
          </a:solidFill>
          <a:ln w="9525">
            <a:solidFill>
              <a:schemeClr val="tx1"/>
            </a:solidFill>
            <a:miter lim="800000"/>
            <a:headEnd/>
            <a:tailEnd/>
          </a:ln>
        </p:spPr>
        <p:txBody>
          <a:bodyPr wrap="none" anchor="ctr"/>
          <a:lstStyle/>
          <a:p>
            <a:endParaRPr lang="en-US"/>
          </a:p>
        </p:txBody>
      </p:sp>
      <p:sp>
        <p:nvSpPr>
          <p:cNvPr id="191494" name="Text Box 6"/>
          <p:cNvSpPr txBox="1">
            <a:spLocks noChangeArrowheads="1"/>
          </p:cNvSpPr>
          <p:nvPr/>
        </p:nvSpPr>
        <p:spPr bwMode="auto">
          <a:xfrm>
            <a:off x="4648200" y="3048000"/>
            <a:ext cx="2819400" cy="1200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2400" dirty="0">
                <a:solidFill>
                  <a:srgbClr val="0000FF"/>
                </a:solidFill>
              </a:rPr>
              <a:t>Slow decay in gas-rich or </a:t>
            </a:r>
            <a:r>
              <a:rPr lang="en-US" sz="2400" dirty="0" smtClean="0">
                <a:solidFill>
                  <a:srgbClr val="0000FF"/>
                </a:solidFill>
              </a:rPr>
              <a:t> </a:t>
            </a:r>
            <a:r>
              <a:rPr lang="en-US" sz="2400" dirty="0" err="1" smtClean="0">
                <a:solidFill>
                  <a:srgbClr val="FF0000"/>
                </a:solidFill>
              </a:rPr>
              <a:t>U</a:t>
            </a:r>
            <a:r>
              <a:rPr lang="en-US" sz="2400" dirty="0" err="1">
                <a:solidFill>
                  <a:srgbClr val="FF0000"/>
                </a:solidFill>
              </a:rPr>
              <a:t>,Th</a:t>
            </a:r>
            <a:r>
              <a:rPr lang="en-US" sz="2400" dirty="0">
                <a:solidFill>
                  <a:srgbClr val="FF0000"/>
                </a:solidFill>
              </a:rPr>
              <a:t>-poor mantle</a:t>
            </a:r>
            <a:endParaRPr lang="en-US" sz="2400" dirty="0"/>
          </a:p>
        </p:txBody>
      </p:sp>
      <p:sp>
        <p:nvSpPr>
          <p:cNvPr id="191495" name="AutoShape 7"/>
          <p:cNvSpPr>
            <a:spLocks noChangeArrowheads="1"/>
          </p:cNvSpPr>
          <p:nvPr/>
        </p:nvSpPr>
        <p:spPr bwMode="auto">
          <a:xfrm rot="20080656">
            <a:off x="2288515" y="3835087"/>
            <a:ext cx="2469060" cy="381000"/>
          </a:xfrm>
          <a:prstGeom prst="leftArrow">
            <a:avLst>
              <a:gd name="adj1" fmla="val 50000"/>
              <a:gd name="adj2" fmla="val 158646"/>
            </a:avLst>
          </a:prstGeom>
          <a:solidFill>
            <a:schemeClr val="accent1"/>
          </a:solidFill>
          <a:ln w="9525">
            <a:solidFill>
              <a:schemeClr val="tx1"/>
            </a:solidFill>
            <a:miter lim="800000"/>
            <a:headEnd/>
            <a:tailEnd/>
          </a:ln>
        </p:spPr>
        <p:txBody>
          <a:bodyPr wrap="none" anchor="ctr"/>
          <a:lstStyle/>
          <a:p>
            <a:endParaRPr lang="en-US"/>
          </a:p>
        </p:txBody>
      </p:sp>
      <p:sp>
        <p:nvSpPr>
          <p:cNvPr id="191497" name="Text Box 9"/>
          <p:cNvSpPr txBox="1">
            <a:spLocks noChangeArrowheads="1"/>
          </p:cNvSpPr>
          <p:nvPr/>
        </p:nvSpPr>
        <p:spPr bwMode="auto">
          <a:xfrm rot="397677">
            <a:off x="3682777" y="4325696"/>
            <a:ext cx="3477813" cy="800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en-US" sz="2300" dirty="0" smtClean="0">
                <a:solidFill>
                  <a:srgbClr val="FF0000"/>
                </a:solidFill>
              </a:rPr>
              <a:t>Refractory lamellae in surface boundary layer</a:t>
            </a:r>
            <a:endParaRPr lang="en-US" dirty="0"/>
          </a:p>
        </p:txBody>
      </p:sp>
      <p:sp>
        <p:nvSpPr>
          <p:cNvPr id="191499" name="Text Box 11"/>
          <p:cNvSpPr txBox="1">
            <a:spLocks noChangeArrowheads="1"/>
          </p:cNvSpPr>
          <p:nvPr/>
        </p:nvSpPr>
        <p:spPr bwMode="auto">
          <a:xfrm>
            <a:off x="484587" y="564357"/>
            <a:ext cx="7135413" cy="707886"/>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en-US" sz="2000" dirty="0">
                <a:solidFill>
                  <a:schemeClr val="accent2"/>
                </a:solidFill>
              </a:rPr>
              <a:t>Most of the decrease in </a:t>
            </a:r>
            <a:r>
              <a:rPr lang="en-US" sz="2000" baseline="30000" dirty="0">
                <a:solidFill>
                  <a:schemeClr val="accent2"/>
                </a:solidFill>
              </a:rPr>
              <a:t>3</a:t>
            </a:r>
            <a:r>
              <a:rPr lang="en-US" sz="2000" dirty="0">
                <a:solidFill>
                  <a:schemeClr val="accent2"/>
                </a:solidFill>
              </a:rPr>
              <a:t>He/</a:t>
            </a:r>
            <a:r>
              <a:rPr lang="en-US" sz="2000" baseline="30000" dirty="0">
                <a:solidFill>
                  <a:schemeClr val="accent2"/>
                </a:solidFill>
              </a:rPr>
              <a:t>4</a:t>
            </a:r>
            <a:r>
              <a:rPr lang="en-US" sz="2000" dirty="0">
                <a:solidFill>
                  <a:schemeClr val="accent2"/>
                </a:solidFill>
              </a:rPr>
              <a:t>He ratios occurs in the first 1.5 </a:t>
            </a:r>
            <a:r>
              <a:rPr lang="en-US" sz="2000" dirty="0" err="1">
                <a:solidFill>
                  <a:schemeClr val="accent2"/>
                </a:solidFill>
              </a:rPr>
              <a:t>Gyr</a:t>
            </a:r>
            <a:r>
              <a:rPr lang="en-US" sz="2000" dirty="0">
                <a:solidFill>
                  <a:schemeClr val="accent2"/>
                </a:solidFill>
              </a:rPr>
              <a:t>. There is little change since 3 </a:t>
            </a:r>
            <a:r>
              <a:rPr lang="en-US" sz="2000" dirty="0" err="1">
                <a:solidFill>
                  <a:schemeClr val="accent2"/>
                </a:solidFill>
              </a:rPr>
              <a:t>Ga</a:t>
            </a:r>
            <a:r>
              <a:rPr lang="en-US" sz="2000" dirty="0">
                <a:solidFill>
                  <a:schemeClr val="accent2"/>
                </a:solidFill>
              </a:rPr>
              <a:t> </a:t>
            </a:r>
          </a:p>
        </p:txBody>
      </p:sp>
      <p:sp>
        <p:nvSpPr>
          <p:cNvPr id="191501" name="Text Box 13"/>
          <p:cNvSpPr txBox="1">
            <a:spLocks noChangeArrowheads="1"/>
          </p:cNvSpPr>
          <p:nvPr/>
        </p:nvSpPr>
        <p:spPr bwMode="auto">
          <a:xfrm>
            <a:off x="3048000" y="5263421"/>
            <a:ext cx="4572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en-US" sz="2400" dirty="0">
                <a:solidFill>
                  <a:schemeClr val="accent2"/>
                </a:solidFill>
              </a:rPr>
              <a:t>MORB reservoir-Transition Zone?</a:t>
            </a:r>
            <a:endParaRPr lang="en-US" sz="2400" dirty="0"/>
          </a:p>
        </p:txBody>
      </p:sp>
      <p:sp>
        <p:nvSpPr>
          <p:cNvPr id="2" name="TextBox 1"/>
          <p:cNvSpPr txBox="1"/>
          <p:nvPr/>
        </p:nvSpPr>
        <p:spPr>
          <a:xfrm rot="16200000">
            <a:off x="-1449634" y="3745559"/>
            <a:ext cx="3879688" cy="523220"/>
          </a:xfrm>
          <a:prstGeom prst="rect">
            <a:avLst/>
          </a:prstGeom>
          <a:solidFill>
            <a:schemeClr val="bg1"/>
          </a:solidFill>
        </p:spPr>
        <p:txBody>
          <a:bodyPr wrap="square" rtlCol="0">
            <a:spAutoFit/>
          </a:bodyPr>
          <a:lstStyle/>
          <a:p>
            <a:r>
              <a:rPr lang="en-US" sz="2800" baseline="30000" dirty="0" smtClean="0"/>
              <a:t>3</a:t>
            </a:r>
            <a:r>
              <a:rPr lang="en-US" sz="2800" dirty="0" smtClean="0"/>
              <a:t>He/</a:t>
            </a:r>
            <a:r>
              <a:rPr lang="en-US" sz="2800" baseline="30000" dirty="0" smtClean="0"/>
              <a:t>4</a:t>
            </a:r>
            <a:r>
              <a:rPr lang="en-US" sz="2800" dirty="0" smtClean="0"/>
              <a:t>He relative to air</a:t>
            </a:r>
            <a:endParaRPr lang="en-US" sz="2800" dirty="0"/>
          </a:p>
        </p:txBody>
      </p:sp>
      <p:sp>
        <p:nvSpPr>
          <p:cNvPr id="3" name="TextBox 2"/>
          <p:cNvSpPr txBox="1"/>
          <p:nvPr/>
        </p:nvSpPr>
        <p:spPr>
          <a:xfrm>
            <a:off x="1524000" y="5957699"/>
            <a:ext cx="6486158" cy="461665"/>
          </a:xfrm>
          <a:prstGeom prst="rect">
            <a:avLst/>
          </a:prstGeom>
          <a:solidFill>
            <a:schemeClr val="bg1"/>
          </a:solidFill>
        </p:spPr>
        <p:txBody>
          <a:bodyPr wrap="square" rtlCol="0">
            <a:spAutoFit/>
          </a:bodyPr>
          <a:lstStyle/>
          <a:p>
            <a:r>
              <a:rPr lang="en-US" dirty="0" smtClean="0"/>
              <a:t>      </a:t>
            </a:r>
            <a:r>
              <a:rPr lang="en-US" sz="2400" dirty="0" smtClean="0"/>
              <a:t>4                  3                  2                  1                 0</a:t>
            </a:r>
            <a:endParaRPr lang="en-US" sz="2400" dirty="0"/>
          </a:p>
        </p:txBody>
      </p:sp>
      <p:sp>
        <p:nvSpPr>
          <p:cNvPr id="4" name="TextBox 3"/>
          <p:cNvSpPr txBox="1"/>
          <p:nvPr/>
        </p:nvSpPr>
        <p:spPr>
          <a:xfrm>
            <a:off x="3810000" y="6343387"/>
            <a:ext cx="1905000" cy="523220"/>
          </a:xfrm>
          <a:prstGeom prst="rect">
            <a:avLst/>
          </a:prstGeom>
          <a:solidFill>
            <a:schemeClr val="bg1"/>
          </a:solidFill>
        </p:spPr>
        <p:txBody>
          <a:bodyPr wrap="square" rtlCol="0">
            <a:spAutoFit/>
          </a:bodyPr>
          <a:lstStyle/>
          <a:p>
            <a:r>
              <a:rPr lang="en-US" sz="2800" dirty="0" smtClean="0"/>
              <a:t>Time (</a:t>
            </a:r>
            <a:r>
              <a:rPr lang="en-US" sz="2800" dirty="0" err="1" smtClean="0"/>
              <a:t>Ga</a:t>
            </a:r>
            <a:r>
              <a:rPr lang="en-US" sz="2800" dirty="0" smtClean="0"/>
              <a:t>)</a:t>
            </a:r>
            <a:endParaRPr lang="en-US" sz="2800" dirty="0"/>
          </a:p>
        </p:txBody>
      </p:sp>
      <p:sp>
        <p:nvSpPr>
          <p:cNvPr id="5" name="Rectangle 4"/>
          <p:cNvSpPr/>
          <p:nvPr/>
        </p:nvSpPr>
        <p:spPr>
          <a:xfrm>
            <a:off x="1981605" y="3307751"/>
            <a:ext cx="1939743" cy="411762"/>
          </a:xfrm>
          <a:prstGeom prst="rect">
            <a:avLst/>
          </a:prstGeom>
          <a:solidFill>
            <a:schemeClr val="bg1"/>
          </a:solidFill>
          <a:ln>
            <a:noFill/>
          </a:ln>
          <a:effectLst>
            <a:outerShdw dist="230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rot="570866">
            <a:off x="2726852" y="4988413"/>
            <a:ext cx="1320091" cy="319087"/>
          </a:xfrm>
          <a:prstGeom prst="rect">
            <a:avLst/>
          </a:prstGeom>
          <a:solidFill>
            <a:schemeClr val="bg1"/>
          </a:solidFill>
          <a:ln>
            <a:noFill/>
          </a:ln>
          <a:effectLst>
            <a:outerShdw dist="230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rot="818981">
            <a:off x="1716344" y="4879217"/>
            <a:ext cx="1118754" cy="489951"/>
          </a:xfrm>
          <a:prstGeom prst="ellipse">
            <a:avLst/>
          </a:prstGeom>
          <a:solidFill>
            <a:schemeClr val="bg1"/>
          </a:solidFill>
          <a:ln>
            <a:noFill/>
          </a:ln>
          <a:effectLst>
            <a:outerShdw dist="230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1842057" y="4938713"/>
            <a:ext cx="1035053" cy="830997"/>
          </a:xfrm>
          <a:prstGeom prst="rect">
            <a:avLst/>
          </a:prstGeom>
          <a:solidFill>
            <a:schemeClr val="bg1"/>
          </a:solidFill>
        </p:spPr>
        <p:txBody>
          <a:bodyPr wrap="square" rtlCol="0">
            <a:spAutoFit/>
          </a:bodyPr>
          <a:lstStyle/>
          <a:p>
            <a:r>
              <a:rPr lang="en-US" sz="2400" dirty="0" smtClean="0"/>
              <a:t>High U/</a:t>
            </a:r>
            <a:r>
              <a:rPr lang="en-US" sz="2400" baseline="30000" dirty="0" smtClean="0"/>
              <a:t>3</a:t>
            </a:r>
            <a:r>
              <a:rPr lang="en-US" sz="2400" dirty="0" smtClean="0"/>
              <a:t>He</a:t>
            </a:r>
            <a:endParaRPr lang="en-US" sz="2400" dirty="0"/>
          </a:p>
        </p:txBody>
      </p:sp>
      <p:sp>
        <p:nvSpPr>
          <p:cNvPr id="10" name="TextBox 9"/>
          <p:cNvSpPr txBox="1"/>
          <p:nvPr/>
        </p:nvSpPr>
        <p:spPr>
          <a:xfrm>
            <a:off x="1524000" y="3489189"/>
            <a:ext cx="1066800" cy="830997"/>
          </a:xfrm>
          <a:prstGeom prst="rect">
            <a:avLst/>
          </a:prstGeom>
          <a:solidFill>
            <a:schemeClr val="bg1"/>
          </a:solidFill>
        </p:spPr>
        <p:txBody>
          <a:bodyPr wrap="square" rtlCol="0">
            <a:spAutoFit/>
          </a:bodyPr>
          <a:lstStyle/>
          <a:p>
            <a:r>
              <a:rPr lang="en-US" sz="2400" dirty="0" smtClean="0"/>
              <a:t>Low </a:t>
            </a:r>
          </a:p>
          <a:p>
            <a:r>
              <a:rPr lang="en-US" sz="2400" dirty="0" smtClean="0"/>
              <a:t>U/</a:t>
            </a:r>
            <a:r>
              <a:rPr lang="en-US" sz="2400" baseline="30000" dirty="0" smtClean="0"/>
              <a:t>3</a:t>
            </a:r>
            <a:r>
              <a:rPr lang="en-US" sz="2400" dirty="0" smtClean="0"/>
              <a:t>He</a:t>
            </a:r>
            <a:endParaRPr lang="en-US" sz="2400" dirty="0"/>
          </a:p>
        </p:txBody>
      </p:sp>
    </p:spTree>
    <p:extLst>
      <p:ext uri="{BB962C8B-B14F-4D97-AF65-F5344CB8AC3E}">
        <p14:creationId xmlns:p14="http://schemas.microsoft.com/office/powerpoint/2010/main" val="10007430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149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149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149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149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149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149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91501"/>
                                        </p:tgtEl>
                                        <p:attrNameLst>
                                          <p:attrName>style.visibility</p:attrName>
                                        </p:attrNameLst>
                                      </p:cBhvr>
                                      <p:to>
                                        <p:strVal val="visible"/>
                                      </p:to>
                                    </p:set>
                                    <p:anim calcmode="lin" valueType="num">
                                      <p:cBhvr additive="base">
                                        <p:cTn id="27" dur="1000" fill="hold"/>
                                        <p:tgtEl>
                                          <p:spTgt spid="191501"/>
                                        </p:tgtEl>
                                        <p:attrNameLst>
                                          <p:attrName>ppt_x</p:attrName>
                                        </p:attrNameLst>
                                      </p:cBhvr>
                                      <p:tavLst>
                                        <p:tav tm="0">
                                          <p:val>
                                            <p:strVal val="1+#ppt_w/2"/>
                                          </p:val>
                                        </p:tav>
                                        <p:tav tm="100000">
                                          <p:val>
                                            <p:strVal val="#ppt_x"/>
                                          </p:val>
                                        </p:tav>
                                      </p:tavLst>
                                    </p:anim>
                                    <p:anim calcmode="lin" valueType="num">
                                      <p:cBhvr additive="base">
                                        <p:cTn id="28" dur="1000" fill="hold"/>
                                        <p:tgtEl>
                                          <p:spTgt spid="1915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2" grpId="0"/>
      <p:bldP spid="191493" grpId="0" animBg="1"/>
      <p:bldP spid="191494" grpId="0"/>
      <p:bldP spid="191495" grpId="0" animBg="1"/>
      <p:bldP spid="191497" grpId="0"/>
      <p:bldP spid="191499" grpId="0" animBg="1"/>
      <p:bldP spid="19150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4210" y="1075406"/>
            <a:ext cx="7809726" cy="3139321"/>
          </a:xfrm>
          <a:prstGeom prst="rect">
            <a:avLst/>
          </a:prstGeom>
        </p:spPr>
        <p:txBody>
          <a:bodyPr wrap="square">
            <a:spAutoFit/>
          </a:bodyPr>
          <a:lstStyle/>
          <a:p>
            <a:pPr algn="just"/>
            <a:r>
              <a:rPr lang="en-US" dirty="0"/>
              <a:t>Figure </a:t>
            </a:r>
            <a:r>
              <a:rPr lang="en-US" dirty="0" smtClean="0"/>
              <a:t>3 </a:t>
            </a:r>
            <a:r>
              <a:rPr lang="en-US" dirty="0"/>
              <a:t>. During accretion of the Earth, He, U and </a:t>
            </a:r>
            <a:r>
              <a:rPr lang="en-US" dirty="0" err="1"/>
              <a:t>Th</a:t>
            </a:r>
            <a:r>
              <a:rPr lang="en-US" dirty="0"/>
              <a:t> enter the liquid phases and He is eventually separated from U and </a:t>
            </a:r>
            <a:r>
              <a:rPr lang="en-US" dirty="0" err="1"/>
              <a:t>Th</a:t>
            </a:r>
            <a:r>
              <a:rPr lang="en-US" dirty="0"/>
              <a:t> by degassing at shallow </a:t>
            </a:r>
            <a:r>
              <a:rPr lang="en-US" dirty="0" smtClean="0"/>
              <a:t>depths.  “Primordial’</a:t>
            </a:r>
            <a:r>
              <a:rPr lang="en-US" dirty="0"/>
              <a:t> </a:t>
            </a:r>
            <a:r>
              <a:rPr lang="en-US" dirty="0" smtClean="0"/>
              <a:t>ratios of </a:t>
            </a:r>
            <a:r>
              <a:rPr lang="en-US" dirty="0"/>
              <a:t>3He/4He </a:t>
            </a:r>
            <a:r>
              <a:rPr lang="en-US" dirty="0" smtClean="0"/>
              <a:t> are preserved  in U- and </a:t>
            </a:r>
            <a:r>
              <a:rPr lang="en-US" dirty="0" err="1" smtClean="0"/>
              <a:t>Th</a:t>
            </a:r>
            <a:r>
              <a:rPr lang="en-US" dirty="0" smtClean="0"/>
              <a:t>-poor refractory portions of the shallow mantle. Differentiation </a:t>
            </a:r>
            <a:r>
              <a:rPr lang="en-US" dirty="0"/>
              <a:t>of the </a:t>
            </a:r>
            <a:r>
              <a:rPr lang="en-US" dirty="0" smtClean="0"/>
              <a:t> </a:t>
            </a:r>
            <a:r>
              <a:rPr lang="en-US" dirty="0"/>
              <a:t>Earth generates continental </a:t>
            </a:r>
            <a:r>
              <a:rPr lang="en-US" dirty="0" smtClean="0"/>
              <a:t>crust and buoyant melt-rich and barren olivine-rich refractory regions in the shallow mantle. Basaltic components rise to the surface, or are </a:t>
            </a:r>
            <a:r>
              <a:rPr lang="en-US" dirty="0" err="1" smtClean="0"/>
              <a:t>underplated</a:t>
            </a:r>
            <a:r>
              <a:rPr lang="en-US" dirty="0" smtClean="0"/>
              <a:t> or sink as </a:t>
            </a:r>
            <a:r>
              <a:rPr lang="en-US" dirty="0" err="1" smtClean="0"/>
              <a:t>eclogite</a:t>
            </a:r>
            <a:r>
              <a:rPr lang="en-US" dirty="0" smtClean="0"/>
              <a:t> into the transition region, where the 650-km phase change acts as a trap. Deep Si- and Fe</a:t>
            </a:r>
            <a:r>
              <a:rPr lang="en-US" dirty="0"/>
              <a:t>-rich </a:t>
            </a:r>
            <a:r>
              <a:rPr lang="en-US" dirty="0" smtClean="0"/>
              <a:t>residual mantle  does </a:t>
            </a:r>
            <a:r>
              <a:rPr lang="en-US" dirty="0"/>
              <a:t>not return to the </a:t>
            </a:r>
            <a:r>
              <a:rPr lang="en-US" dirty="0" smtClean="0"/>
              <a:t>upper mantle. A different </a:t>
            </a:r>
            <a:r>
              <a:rPr lang="en-US" dirty="0" err="1" smtClean="0"/>
              <a:t>scenerio</a:t>
            </a:r>
            <a:r>
              <a:rPr lang="en-US" dirty="0" smtClean="0"/>
              <a:t> ensues if differentiation of the Earth is avoided during the high temperature </a:t>
            </a:r>
            <a:r>
              <a:rPr lang="en-US" dirty="0" err="1" smtClean="0"/>
              <a:t>accretional</a:t>
            </a:r>
            <a:r>
              <a:rPr lang="en-US" dirty="0" smtClean="0"/>
              <a:t> stage and starts only after the Earth is fully grown (Lee et al.).</a:t>
            </a:r>
            <a:endParaRPr lang="en-US" dirty="0"/>
          </a:p>
        </p:txBody>
      </p:sp>
    </p:spTree>
    <p:extLst>
      <p:ext uri="{BB962C8B-B14F-4D97-AF65-F5344CB8AC3E}">
        <p14:creationId xmlns:p14="http://schemas.microsoft.com/office/powerpoint/2010/main" val="19524572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49300"/>
            <a:ext cx="9144000" cy="5339617"/>
          </a:xfrm>
          <a:prstGeom prst="rect">
            <a:avLst/>
          </a:prstGeom>
        </p:spPr>
      </p:pic>
    </p:spTree>
    <p:extLst>
      <p:ext uri="{BB962C8B-B14F-4D97-AF65-F5344CB8AC3E}">
        <p14:creationId xmlns:p14="http://schemas.microsoft.com/office/powerpoint/2010/main" val="35308828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4553" y="283506"/>
            <a:ext cx="4135849" cy="6483772"/>
          </a:xfrm>
          <a:prstGeom prst="rect">
            <a:avLst/>
          </a:prstGeom>
        </p:spPr>
      </p:pic>
      <p:pic>
        <p:nvPicPr>
          <p:cNvPr id="3" name="Picture 2"/>
          <p:cNvPicPr>
            <a:picLocks noChangeAspect="1"/>
          </p:cNvPicPr>
          <p:nvPr/>
        </p:nvPicPr>
        <p:blipFill>
          <a:blip r:embed="rId3"/>
          <a:stretch>
            <a:fillRect/>
          </a:stretch>
        </p:blipFill>
        <p:spPr>
          <a:xfrm>
            <a:off x="4320402" y="0"/>
            <a:ext cx="4657813" cy="6679391"/>
          </a:xfrm>
          <a:prstGeom prst="rect">
            <a:avLst/>
          </a:prstGeom>
        </p:spPr>
      </p:pic>
    </p:spTree>
    <p:extLst>
      <p:ext uri="{BB962C8B-B14F-4D97-AF65-F5344CB8AC3E}">
        <p14:creationId xmlns:p14="http://schemas.microsoft.com/office/powerpoint/2010/main" val="32186375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41300"/>
            <a:ext cx="9144000" cy="6364290"/>
          </a:xfrm>
          <a:prstGeom prst="rect">
            <a:avLst/>
          </a:prstGeom>
        </p:spPr>
      </p:pic>
    </p:spTree>
    <p:extLst>
      <p:ext uri="{BB962C8B-B14F-4D97-AF65-F5344CB8AC3E}">
        <p14:creationId xmlns:p14="http://schemas.microsoft.com/office/powerpoint/2010/main" val="4124849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66800" y="533400"/>
            <a:ext cx="7772400" cy="5562600"/>
          </a:xfrm>
          <a:prstGeom prst="rect">
            <a:avLst/>
          </a:prstGeom>
          <a:ln>
            <a:solidFill>
              <a:schemeClr val="bg1"/>
            </a:solidFill>
            <a:prstDash val="solid"/>
          </a:ln>
        </p:spPr>
      </p:pic>
      <p:sp>
        <p:nvSpPr>
          <p:cNvPr id="3" name="Arc 2"/>
          <p:cNvSpPr/>
          <p:nvPr/>
        </p:nvSpPr>
        <p:spPr bwMode="auto">
          <a:xfrm rot="16878312">
            <a:off x="5074480" y="1434909"/>
            <a:ext cx="1305102" cy="1473201"/>
          </a:xfrm>
          <a:prstGeom prst="arc">
            <a:avLst>
              <a:gd name="adj1" fmla="val 16370994"/>
              <a:gd name="adj2" fmla="val 21129576"/>
            </a:avLst>
          </a:prstGeom>
          <a:noFill/>
          <a:ln w="571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5" name="Straight Connector 4"/>
          <p:cNvCxnSpPr>
            <a:stCxn id="3" idx="2"/>
          </p:cNvCxnSpPr>
          <p:nvPr/>
        </p:nvCxnSpPr>
        <p:spPr bwMode="auto">
          <a:xfrm>
            <a:off x="5766548" y="1518843"/>
            <a:ext cx="2463052" cy="233757"/>
          </a:xfrm>
          <a:prstGeom prst="line">
            <a:avLst/>
          </a:prstGeom>
          <a:solidFill>
            <a:schemeClr val="accent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4" name="Rectangle 13"/>
          <p:cNvSpPr/>
          <p:nvPr/>
        </p:nvSpPr>
        <p:spPr bwMode="auto">
          <a:xfrm>
            <a:off x="4419600" y="3581400"/>
            <a:ext cx="1143000" cy="8382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5" name="Rectangle 14"/>
          <p:cNvSpPr/>
          <p:nvPr/>
        </p:nvSpPr>
        <p:spPr bwMode="auto">
          <a:xfrm>
            <a:off x="5867400" y="2286000"/>
            <a:ext cx="1981200" cy="9144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6" name="Rectangle 15"/>
          <p:cNvSpPr/>
          <p:nvPr/>
        </p:nvSpPr>
        <p:spPr bwMode="auto">
          <a:xfrm>
            <a:off x="3200400" y="2438400"/>
            <a:ext cx="1371600" cy="3810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7" name="TextBox 16"/>
          <p:cNvSpPr txBox="1"/>
          <p:nvPr/>
        </p:nvSpPr>
        <p:spPr>
          <a:xfrm>
            <a:off x="3352800" y="2438400"/>
            <a:ext cx="1219200" cy="646331"/>
          </a:xfrm>
          <a:prstGeom prst="rect">
            <a:avLst/>
          </a:prstGeom>
          <a:noFill/>
        </p:spPr>
        <p:txBody>
          <a:bodyPr wrap="square" rtlCol="0">
            <a:spAutoFit/>
          </a:bodyPr>
          <a:lstStyle/>
          <a:p>
            <a:r>
              <a:rPr lang="en-US" sz="1800" dirty="0" smtClean="0"/>
              <a:t>Boundary layer</a:t>
            </a:r>
            <a:endParaRPr lang="en-US" sz="1800" dirty="0"/>
          </a:p>
        </p:txBody>
      </p:sp>
      <p:sp>
        <p:nvSpPr>
          <p:cNvPr id="18" name="Rectangle 17"/>
          <p:cNvSpPr/>
          <p:nvPr/>
        </p:nvSpPr>
        <p:spPr bwMode="auto">
          <a:xfrm>
            <a:off x="3429000" y="1676400"/>
            <a:ext cx="1219200" cy="3048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20" name="Straight Connector 19"/>
          <p:cNvCxnSpPr/>
          <p:nvPr/>
        </p:nvCxnSpPr>
        <p:spPr bwMode="auto">
          <a:xfrm flipV="1">
            <a:off x="2971800" y="1524000"/>
            <a:ext cx="2514600" cy="76200"/>
          </a:xfrm>
          <a:prstGeom prst="line">
            <a:avLst/>
          </a:prstGeom>
          <a:solidFill>
            <a:schemeClr val="accent1"/>
          </a:solidFill>
          <a:ln w="38100"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6" name="TextBox 25"/>
          <p:cNvSpPr txBox="1"/>
          <p:nvPr/>
        </p:nvSpPr>
        <p:spPr>
          <a:xfrm>
            <a:off x="3124200" y="1143000"/>
            <a:ext cx="1600200" cy="461665"/>
          </a:xfrm>
          <a:prstGeom prst="rect">
            <a:avLst/>
          </a:prstGeom>
          <a:noFill/>
        </p:spPr>
        <p:txBody>
          <a:bodyPr wrap="square" rtlCol="0">
            <a:spAutoFit/>
          </a:bodyPr>
          <a:lstStyle/>
          <a:p>
            <a:r>
              <a:rPr lang="en-US" dirty="0" err="1" smtClean="0"/>
              <a:t>midplate</a:t>
            </a:r>
            <a:endParaRPr lang="en-US" dirty="0"/>
          </a:p>
        </p:txBody>
      </p:sp>
      <p:cxnSp>
        <p:nvCxnSpPr>
          <p:cNvPr id="28" name="Straight Connector 27"/>
          <p:cNvCxnSpPr/>
          <p:nvPr/>
        </p:nvCxnSpPr>
        <p:spPr bwMode="auto">
          <a:xfrm flipV="1">
            <a:off x="2819400" y="3048000"/>
            <a:ext cx="457200" cy="2133600"/>
          </a:xfrm>
          <a:prstGeom prst="line">
            <a:avLst/>
          </a:prstGeom>
          <a:solidFill>
            <a:schemeClr val="accent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9" name="Arc 28"/>
          <p:cNvSpPr/>
          <p:nvPr/>
        </p:nvSpPr>
        <p:spPr bwMode="auto">
          <a:xfrm rot="15302072">
            <a:off x="3923523" y="1615952"/>
            <a:ext cx="424418" cy="1332119"/>
          </a:xfrm>
          <a:prstGeom prst="arc">
            <a:avLst/>
          </a:prstGeom>
          <a:noFill/>
          <a:ln w="571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0" name="Rectangle 29"/>
          <p:cNvSpPr/>
          <p:nvPr/>
        </p:nvSpPr>
        <p:spPr bwMode="auto">
          <a:xfrm rot="18383797" flipV="1">
            <a:off x="2979499" y="3631668"/>
            <a:ext cx="1371600" cy="33577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1" name="TextBox 30"/>
          <p:cNvSpPr txBox="1"/>
          <p:nvPr/>
        </p:nvSpPr>
        <p:spPr>
          <a:xfrm rot="21393949">
            <a:off x="5879242" y="1970771"/>
            <a:ext cx="2209800" cy="461665"/>
          </a:xfrm>
          <a:prstGeom prst="rect">
            <a:avLst/>
          </a:prstGeom>
          <a:noFill/>
        </p:spPr>
        <p:txBody>
          <a:bodyPr wrap="square" rtlCol="0">
            <a:spAutoFit/>
          </a:bodyPr>
          <a:lstStyle/>
          <a:p>
            <a:r>
              <a:rPr lang="en-US" dirty="0" smtClean="0"/>
              <a:t>Ridge </a:t>
            </a:r>
            <a:r>
              <a:rPr lang="en-US" dirty="0" err="1" smtClean="0"/>
              <a:t>adiabat</a:t>
            </a:r>
            <a:endParaRPr lang="en-US" dirty="0"/>
          </a:p>
        </p:txBody>
      </p:sp>
      <p:sp>
        <p:nvSpPr>
          <p:cNvPr id="32" name="TextBox 31"/>
          <p:cNvSpPr txBox="1"/>
          <p:nvPr/>
        </p:nvSpPr>
        <p:spPr>
          <a:xfrm>
            <a:off x="4572000" y="2971800"/>
            <a:ext cx="1828800" cy="830997"/>
          </a:xfrm>
          <a:prstGeom prst="rect">
            <a:avLst/>
          </a:prstGeom>
          <a:solidFill>
            <a:schemeClr val="bg1"/>
          </a:solidFill>
        </p:spPr>
        <p:txBody>
          <a:bodyPr wrap="square" rtlCol="0">
            <a:spAutoFit/>
          </a:bodyPr>
          <a:lstStyle/>
          <a:p>
            <a:r>
              <a:rPr lang="en-US" dirty="0" smtClean="0"/>
              <a:t>LLAMA(shearing)</a:t>
            </a:r>
            <a:endParaRPr lang="en-US" dirty="0"/>
          </a:p>
        </p:txBody>
      </p:sp>
      <p:sp>
        <p:nvSpPr>
          <p:cNvPr id="33" name="TextBox 32"/>
          <p:cNvSpPr txBox="1"/>
          <p:nvPr/>
        </p:nvSpPr>
        <p:spPr>
          <a:xfrm>
            <a:off x="3200400" y="4343400"/>
            <a:ext cx="2057400" cy="707886"/>
          </a:xfrm>
          <a:prstGeom prst="rect">
            <a:avLst/>
          </a:prstGeom>
          <a:solidFill>
            <a:schemeClr val="bg1"/>
          </a:solidFill>
          <a:ln>
            <a:noFill/>
          </a:ln>
        </p:spPr>
        <p:txBody>
          <a:bodyPr wrap="square" rtlCol="0">
            <a:spAutoFit/>
          </a:bodyPr>
          <a:lstStyle/>
          <a:p>
            <a:r>
              <a:rPr lang="en-US" sz="2000" dirty="0" smtClean="0"/>
              <a:t>Plate  (conducting)</a:t>
            </a:r>
            <a:endParaRPr lang="en-US" sz="2000" dirty="0"/>
          </a:p>
        </p:txBody>
      </p:sp>
      <p:sp>
        <p:nvSpPr>
          <p:cNvPr id="36" name="Rectangle 35"/>
          <p:cNvSpPr/>
          <p:nvPr/>
        </p:nvSpPr>
        <p:spPr bwMode="auto">
          <a:xfrm>
            <a:off x="5257800" y="4572000"/>
            <a:ext cx="762000" cy="6096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7" name="Rectangle 36"/>
          <p:cNvSpPr/>
          <p:nvPr/>
        </p:nvSpPr>
        <p:spPr bwMode="auto">
          <a:xfrm>
            <a:off x="5486400" y="3810000"/>
            <a:ext cx="350519" cy="12192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8" name="Rectangle 37"/>
          <p:cNvSpPr/>
          <p:nvPr/>
        </p:nvSpPr>
        <p:spPr bwMode="auto">
          <a:xfrm>
            <a:off x="2667000" y="5257800"/>
            <a:ext cx="5867400" cy="3810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9" name="TextBox 38"/>
          <p:cNvSpPr txBox="1"/>
          <p:nvPr/>
        </p:nvSpPr>
        <p:spPr>
          <a:xfrm>
            <a:off x="4191000" y="5486400"/>
            <a:ext cx="2895600" cy="461665"/>
          </a:xfrm>
          <a:prstGeom prst="rect">
            <a:avLst/>
          </a:prstGeom>
          <a:solidFill>
            <a:schemeClr val="bg1"/>
          </a:solidFill>
        </p:spPr>
        <p:txBody>
          <a:bodyPr wrap="square" rtlCol="0">
            <a:spAutoFit/>
          </a:bodyPr>
          <a:lstStyle/>
          <a:p>
            <a:r>
              <a:rPr lang="en-US" dirty="0" smtClean="0"/>
              <a:t>Depth</a:t>
            </a:r>
            <a:endParaRPr lang="en-US" dirty="0"/>
          </a:p>
        </p:txBody>
      </p:sp>
      <p:sp>
        <p:nvSpPr>
          <p:cNvPr id="40" name="Rectangle 39"/>
          <p:cNvSpPr/>
          <p:nvPr/>
        </p:nvSpPr>
        <p:spPr bwMode="auto">
          <a:xfrm>
            <a:off x="1219200" y="1219200"/>
            <a:ext cx="1600200" cy="35052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1" name="TextBox 40"/>
          <p:cNvSpPr txBox="1"/>
          <p:nvPr/>
        </p:nvSpPr>
        <p:spPr>
          <a:xfrm>
            <a:off x="1905000" y="1219200"/>
            <a:ext cx="914400" cy="1304973"/>
          </a:xfrm>
          <a:prstGeom prst="rect">
            <a:avLst/>
          </a:prstGeom>
          <a:noFill/>
        </p:spPr>
        <p:txBody>
          <a:bodyPr wrap="square" rtlCol="0">
            <a:spAutoFit/>
          </a:bodyPr>
          <a:lstStyle/>
          <a:p>
            <a:pPr>
              <a:lnSpc>
                <a:spcPct val="110000"/>
              </a:lnSpc>
            </a:pPr>
            <a:r>
              <a:rPr lang="en-US" dirty="0" smtClean="0"/>
              <a:t>1600</a:t>
            </a:r>
          </a:p>
          <a:p>
            <a:pPr>
              <a:lnSpc>
                <a:spcPct val="110000"/>
              </a:lnSpc>
            </a:pPr>
            <a:endParaRPr lang="en-US" dirty="0"/>
          </a:p>
          <a:p>
            <a:pPr>
              <a:lnSpc>
                <a:spcPct val="110000"/>
              </a:lnSpc>
            </a:pPr>
            <a:r>
              <a:rPr lang="en-US" dirty="0" smtClean="0"/>
              <a:t>1200</a:t>
            </a:r>
            <a:endParaRPr lang="en-US" dirty="0"/>
          </a:p>
        </p:txBody>
      </p:sp>
      <p:sp>
        <p:nvSpPr>
          <p:cNvPr id="42" name="TextBox 41"/>
          <p:cNvSpPr txBox="1"/>
          <p:nvPr/>
        </p:nvSpPr>
        <p:spPr>
          <a:xfrm>
            <a:off x="2057400" y="2895600"/>
            <a:ext cx="609600" cy="954107"/>
          </a:xfrm>
          <a:prstGeom prst="rect">
            <a:avLst/>
          </a:prstGeom>
          <a:noFill/>
        </p:spPr>
        <p:txBody>
          <a:bodyPr wrap="square" rtlCol="0">
            <a:spAutoFit/>
          </a:bodyPr>
          <a:lstStyle/>
          <a:p>
            <a:r>
              <a:rPr lang="en-US" sz="3200" dirty="0" smtClean="0"/>
              <a:t>T</a:t>
            </a:r>
            <a:r>
              <a:rPr lang="en-US" dirty="0" smtClean="0"/>
              <a:t> </a:t>
            </a:r>
          </a:p>
          <a:p>
            <a:r>
              <a:rPr lang="en-US" baseline="30000" dirty="0" err="1" smtClean="0"/>
              <a:t>o</a:t>
            </a:r>
            <a:r>
              <a:rPr lang="en-US" dirty="0" err="1" smtClean="0"/>
              <a:t>C</a:t>
            </a:r>
            <a:endParaRPr lang="en-US" dirty="0"/>
          </a:p>
        </p:txBody>
      </p:sp>
      <p:sp>
        <p:nvSpPr>
          <p:cNvPr id="43" name="Rectangle 42"/>
          <p:cNvSpPr/>
          <p:nvPr/>
        </p:nvSpPr>
        <p:spPr bwMode="auto">
          <a:xfrm>
            <a:off x="2057400" y="4800600"/>
            <a:ext cx="685800" cy="6858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4" name="Rectangle 43"/>
          <p:cNvSpPr/>
          <p:nvPr/>
        </p:nvSpPr>
        <p:spPr bwMode="auto">
          <a:xfrm>
            <a:off x="5486400" y="2057400"/>
            <a:ext cx="304800" cy="9906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5" name="Right Triangle 44"/>
          <p:cNvSpPr/>
          <p:nvPr/>
        </p:nvSpPr>
        <p:spPr bwMode="auto">
          <a:xfrm rot="1659162" flipV="1">
            <a:off x="4942308" y="1839663"/>
            <a:ext cx="452800" cy="892525"/>
          </a:xfrm>
          <a:prstGeom prst="rtTriangle">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6" name="Rectangle 45"/>
          <p:cNvSpPr/>
          <p:nvPr/>
        </p:nvSpPr>
        <p:spPr bwMode="auto">
          <a:xfrm>
            <a:off x="5410200" y="1676400"/>
            <a:ext cx="609600" cy="3810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50" name="Rectangle 49"/>
          <p:cNvSpPr/>
          <p:nvPr/>
        </p:nvSpPr>
        <p:spPr bwMode="auto">
          <a:xfrm rot="21439975">
            <a:off x="2971138" y="1918601"/>
            <a:ext cx="5334000" cy="2286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52" name="Straight Connector 51"/>
          <p:cNvCxnSpPr>
            <a:stCxn id="50" idx="1"/>
          </p:cNvCxnSpPr>
          <p:nvPr/>
        </p:nvCxnSpPr>
        <p:spPr bwMode="auto">
          <a:xfrm flipV="1">
            <a:off x="2974027" y="1981200"/>
            <a:ext cx="5255573" cy="175803"/>
          </a:xfrm>
          <a:prstGeom prst="line">
            <a:avLst/>
          </a:prstGeom>
          <a:solidFill>
            <a:schemeClr val="accent1"/>
          </a:solidFill>
          <a:ln w="38100"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1967449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77900"/>
            <a:ext cx="9144000" cy="4888554"/>
          </a:xfrm>
          <a:prstGeom prst="rect">
            <a:avLst/>
          </a:prstGeom>
        </p:spPr>
      </p:pic>
    </p:spTree>
    <p:extLst>
      <p:ext uri="{BB962C8B-B14F-4D97-AF65-F5344CB8AC3E}">
        <p14:creationId xmlns:p14="http://schemas.microsoft.com/office/powerpoint/2010/main" val="22306569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14400"/>
            <a:ext cx="9144000" cy="5014452"/>
          </a:xfrm>
          <a:prstGeom prst="rect">
            <a:avLst/>
          </a:prstGeom>
        </p:spPr>
      </p:pic>
    </p:spTree>
    <p:extLst>
      <p:ext uri="{BB962C8B-B14F-4D97-AF65-F5344CB8AC3E}">
        <p14:creationId xmlns:p14="http://schemas.microsoft.com/office/powerpoint/2010/main" val="42303741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425700"/>
            <a:ext cx="9144000" cy="1985587"/>
          </a:xfrm>
          <a:prstGeom prst="rect">
            <a:avLst/>
          </a:prstGeom>
        </p:spPr>
      </p:pic>
    </p:spTree>
    <p:extLst>
      <p:ext uri="{BB962C8B-B14F-4D97-AF65-F5344CB8AC3E}">
        <p14:creationId xmlns:p14="http://schemas.microsoft.com/office/powerpoint/2010/main" val="19252607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246880" y="1066800"/>
            <a:ext cx="4897120" cy="4711700"/>
          </a:xfrm>
          <a:prstGeom prst="rect">
            <a:avLst/>
          </a:prstGeom>
        </p:spPr>
      </p:pic>
      <p:pic>
        <p:nvPicPr>
          <p:cNvPr id="3" name="Picture 2"/>
          <p:cNvPicPr>
            <a:picLocks noChangeAspect="1"/>
          </p:cNvPicPr>
          <p:nvPr/>
        </p:nvPicPr>
        <p:blipFill>
          <a:blip r:embed="rId4"/>
          <a:stretch>
            <a:fillRect/>
          </a:stretch>
        </p:blipFill>
        <p:spPr>
          <a:xfrm>
            <a:off x="0" y="609600"/>
            <a:ext cx="4490720" cy="4653280"/>
          </a:xfrm>
          <a:prstGeom prst="rect">
            <a:avLst/>
          </a:prstGeom>
        </p:spPr>
      </p:pic>
      <p:pic>
        <p:nvPicPr>
          <p:cNvPr id="4" name="Picture 3"/>
          <p:cNvPicPr>
            <a:picLocks noChangeAspect="1"/>
          </p:cNvPicPr>
          <p:nvPr/>
        </p:nvPicPr>
        <p:blipFill>
          <a:blip r:embed="rId5"/>
          <a:stretch>
            <a:fillRect/>
          </a:stretch>
        </p:blipFill>
        <p:spPr>
          <a:xfrm>
            <a:off x="386080" y="5577840"/>
            <a:ext cx="5334000" cy="1071557"/>
          </a:xfrm>
          <a:prstGeom prst="rect">
            <a:avLst/>
          </a:prstGeom>
        </p:spPr>
      </p:pic>
      <p:sp>
        <p:nvSpPr>
          <p:cNvPr id="5" name="TextBox 4"/>
          <p:cNvSpPr txBox="1"/>
          <p:nvPr/>
        </p:nvSpPr>
        <p:spPr>
          <a:xfrm>
            <a:off x="5102837" y="260825"/>
            <a:ext cx="3481268" cy="646331"/>
          </a:xfrm>
          <a:prstGeom prst="rect">
            <a:avLst/>
          </a:prstGeom>
          <a:noFill/>
        </p:spPr>
        <p:txBody>
          <a:bodyPr wrap="square" rtlCol="0">
            <a:spAutoFit/>
          </a:bodyPr>
          <a:lstStyle/>
          <a:p>
            <a:r>
              <a:rPr lang="en-US" dirty="0" smtClean="0"/>
              <a:t>Lateral inferred T gradients are typically 200 C in 500 km</a:t>
            </a:r>
            <a:endParaRPr lang="en-US" dirty="0"/>
          </a:p>
        </p:txBody>
      </p:sp>
    </p:spTree>
    <p:extLst>
      <p:ext uri="{BB962C8B-B14F-4D97-AF65-F5344CB8AC3E}">
        <p14:creationId xmlns:p14="http://schemas.microsoft.com/office/powerpoint/2010/main" val="1647010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ChangeArrowheads="1"/>
          </p:cNvSpPr>
          <p:nvPr/>
        </p:nvSpPr>
        <p:spPr bwMode="auto">
          <a:xfrm>
            <a:off x="2133600" y="609600"/>
            <a:ext cx="5257800" cy="5181600"/>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2226" name="Line 3"/>
          <p:cNvSpPr>
            <a:spLocks noChangeShapeType="1"/>
          </p:cNvSpPr>
          <p:nvPr/>
        </p:nvSpPr>
        <p:spPr bwMode="auto">
          <a:xfrm flipV="1">
            <a:off x="2133600" y="2209800"/>
            <a:ext cx="3505200" cy="3581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27" name="Line 4"/>
          <p:cNvSpPr>
            <a:spLocks noChangeShapeType="1"/>
          </p:cNvSpPr>
          <p:nvPr/>
        </p:nvSpPr>
        <p:spPr bwMode="auto">
          <a:xfrm flipV="1">
            <a:off x="2133600" y="2819400"/>
            <a:ext cx="2209800" cy="15240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28" name="Line 5"/>
          <p:cNvSpPr>
            <a:spLocks noChangeShapeType="1"/>
          </p:cNvSpPr>
          <p:nvPr/>
        </p:nvSpPr>
        <p:spPr bwMode="auto">
          <a:xfrm flipV="1">
            <a:off x="2133600" y="2209800"/>
            <a:ext cx="3505200" cy="15240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29" name="Line 6"/>
          <p:cNvSpPr>
            <a:spLocks noChangeShapeType="1"/>
          </p:cNvSpPr>
          <p:nvPr/>
        </p:nvSpPr>
        <p:spPr bwMode="auto">
          <a:xfrm>
            <a:off x="5638800" y="2209800"/>
            <a:ext cx="1752600" cy="76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30" name="Line 7"/>
          <p:cNvSpPr>
            <a:spLocks noChangeShapeType="1"/>
          </p:cNvSpPr>
          <p:nvPr/>
        </p:nvSpPr>
        <p:spPr bwMode="auto">
          <a:xfrm flipV="1">
            <a:off x="4343400" y="2590800"/>
            <a:ext cx="3048000" cy="22860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31" name="Text Box 8"/>
          <p:cNvSpPr txBox="1">
            <a:spLocks noChangeArrowheads="1"/>
          </p:cNvSpPr>
          <p:nvPr/>
        </p:nvSpPr>
        <p:spPr bwMode="auto">
          <a:xfrm>
            <a:off x="2209800" y="4800600"/>
            <a:ext cx="1371600" cy="915988"/>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i="1"/>
              <a:t>Mechanical boundary  layer</a:t>
            </a:r>
            <a:endParaRPr lang="en-US" sz="3200"/>
          </a:p>
        </p:txBody>
      </p:sp>
      <p:sp>
        <p:nvSpPr>
          <p:cNvPr id="52232" name="Text Box 9"/>
          <p:cNvSpPr txBox="1">
            <a:spLocks noChangeArrowheads="1"/>
          </p:cNvSpPr>
          <p:nvPr/>
        </p:nvSpPr>
        <p:spPr bwMode="auto">
          <a:xfrm>
            <a:off x="3657600" y="4800600"/>
            <a:ext cx="1143000" cy="915988"/>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i="1"/>
              <a:t>Thermal boundary  layer</a:t>
            </a:r>
            <a:endParaRPr lang="en-US" sz="3200"/>
          </a:p>
        </p:txBody>
      </p:sp>
      <p:sp>
        <p:nvSpPr>
          <p:cNvPr id="52233" name="Text Box 10"/>
          <p:cNvSpPr txBox="1">
            <a:spLocks noChangeArrowheads="1"/>
          </p:cNvSpPr>
          <p:nvPr/>
        </p:nvSpPr>
        <p:spPr bwMode="auto">
          <a:xfrm>
            <a:off x="5334000" y="4800600"/>
            <a:ext cx="17526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000" i="1"/>
              <a:t>Adiabatic interior</a:t>
            </a:r>
            <a:endParaRPr lang="en-US" sz="3200"/>
          </a:p>
        </p:txBody>
      </p:sp>
      <p:sp>
        <p:nvSpPr>
          <p:cNvPr id="52234" name="Line 11"/>
          <p:cNvSpPr>
            <a:spLocks noChangeShapeType="1"/>
          </p:cNvSpPr>
          <p:nvPr/>
        </p:nvSpPr>
        <p:spPr bwMode="auto">
          <a:xfrm>
            <a:off x="2133600" y="4800600"/>
            <a:ext cx="52578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35" name="Line 12"/>
          <p:cNvSpPr>
            <a:spLocks noChangeShapeType="1"/>
          </p:cNvSpPr>
          <p:nvPr/>
        </p:nvSpPr>
        <p:spPr bwMode="auto">
          <a:xfrm>
            <a:off x="3657600" y="4800600"/>
            <a:ext cx="0" cy="990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36" name="Line 13"/>
          <p:cNvSpPr>
            <a:spLocks noChangeShapeType="1"/>
          </p:cNvSpPr>
          <p:nvPr/>
        </p:nvSpPr>
        <p:spPr bwMode="auto">
          <a:xfrm>
            <a:off x="4876800" y="4800600"/>
            <a:ext cx="0" cy="990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37" name="Text Box 14"/>
          <p:cNvSpPr txBox="1">
            <a:spLocks noChangeArrowheads="1"/>
          </p:cNvSpPr>
          <p:nvPr/>
        </p:nvSpPr>
        <p:spPr bwMode="auto">
          <a:xfrm>
            <a:off x="2133600" y="4419600"/>
            <a:ext cx="2057400" cy="415925"/>
          </a:xfrm>
          <a:prstGeom prst="rect">
            <a:avLst/>
          </a:prstGeom>
          <a:solidFill>
            <a:schemeClr val="bg1"/>
          </a:solidFill>
          <a:ln w="19050">
            <a:solidFill>
              <a:schemeClr val="tx1"/>
            </a:solidFill>
            <a:miter lim="800000"/>
            <a:headEnd/>
            <a:tailEnd/>
          </a:ln>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000" i="1"/>
              <a:t>Lithosphere</a:t>
            </a:r>
            <a:endParaRPr lang="en-US" sz="3200" i="1"/>
          </a:p>
        </p:txBody>
      </p:sp>
      <p:sp>
        <p:nvSpPr>
          <p:cNvPr id="52238" name="Text Box 15"/>
          <p:cNvSpPr txBox="1">
            <a:spLocks noChangeArrowheads="1"/>
          </p:cNvSpPr>
          <p:nvPr/>
        </p:nvSpPr>
        <p:spPr bwMode="auto">
          <a:xfrm>
            <a:off x="2209800" y="3048000"/>
            <a:ext cx="15240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000" i="1"/>
              <a:t>Tp=1280</a:t>
            </a:r>
            <a:r>
              <a:rPr lang="en-US" sz="2000" i="1" baseline="30000"/>
              <a:t>o</a:t>
            </a:r>
            <a:endParaRPr lang="en-US" sz="3200"/>
          </a:p>
        </p:txBody>
      </p:sp>
      <p:sp>
        <p:nvSpPr>
          <p:cNvPr id="52239" name="Text Box 16"/>
          <p:cNvSpPr txBox="1">
            <a:spLocks noChangeArrowheads="1"/>
          </p:cNvSpPr>
          <p:nvPr/>
        </p:nvSpPr>
        <p:spPr bwMode="auto">
          <a:xfrm>
            <a:off x="2209800" y="2362200"/>
            <a:ext cx="2209800" cy="396875"/>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000"/>
              <a:t>Tp(max)~1600</a:t>
            </a:r>
            <a:r>
              <a:rPr lang="en-US" sz="2000" baseline="30000"/>
              <a:t>o</a:t>
            </a:r>
          </a:p>
        </p:txBody>
      </p:sp>
      <p:sp>
        <p:nvSpPr>
          <p:cNvPr id="52240" name="Text Box 17"/>
          <p:cNvSpPr txBox="1">
            <a:spLocks noChangeArrowheads="1"/>
          </p:cNvSpPr>
          <p:nvPr/>
        </p:nvSpPr>
        <p:spPr bwMode="auto">
          <a:xfrm>
            <a:off x="2209800" y="685800"/>
            <a:ext cx="51816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000"/>
              <a:t>LID         LLAMA                      subadiabat</a:t>
            </a:r>
            <a:endParaRPr lang="en-US" sz="3200"/>
          </a:p>
        </p:txBody>
      </p:sp>
      <p:sp>
        <p:nvSpPr>
          <p:cNvPr id="52241" name="Line 18"/>
          <p:cNvSpPr>
            <a:spLocks noChangeShapeType="1"/>
          </p:cNvSpPr>
          <p:nvPr/>
        </p:nvSpPr>
        <p:spPr bwMode="auto">
          <a:xfrm>
            <a:off x="2133600" y="1143000"/>
            <a:ext cx="5257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42" name="Text Box 19"/>
          <p:cNvSpPr txBox="1">
            <a:spLocks noChangeArrowheads="1"/>
          </p:cNvSpPr>
          <p:nvPr/>
        </p:nvSpPr>
        <p:spPr bwMode="auto">
          <a:xfrm>
            <a:off x="2209800" y="1676400"/>
            <a:ext cx="38100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000"/>
              <a:t>Negative Vs gradient</a:t>
            </a:r>
            <a:endParaRPr lang="en-US" sz="3200"/>
          </a:p>
        </p:txBody>
      </p:sp>
      <p:sp>
        <p:nvSpPr>
          <p:cNvPr id="52243" name="Text Box 20"/>
          <p:cNvSpPr txBox="1">
            <a:spLocks noChangeArrowheads="1"/>
          </p:cNvSpPr>
          <p:nvPr/>
        </p:nvSpPr>
        <p:spPr bwMode="auto">
          <a:xfrm>
            <a:off x="1981200" y="5867400"/>
            <a:ext cx="54864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000"/>
              <a:t>0                  100                200               300  </a:t>
            </a:r>
            <a:r>
              <a:rPr lang="en-US" sz="3200"/>
              <a:t>         </a:t>
            </a:r>
          </a:p>
        </p:txBody>
      </p:sp>
      <p:sp>
        <p:nvSpPr>
          <p:cNvPr id="52244" name="Text Box 21"/>
          <p:cNvSpPr txBox="1">
            <a:spLocks noChangeArrowheads="1"/>
          </p:cNvSpPr>
          <p:nvPr/>
        </p:nvSpPr>
        <p:spPr bwMode="auto">
          <a:xfrm>
            <a:off x="3886200" y="6294437"/>
            <a:ext cx="15240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000" dirty="0"/>
              <a:t>Depth (km)</a:t>
            </a:r>
            <a:endParaRPr lang="en-US" sz="3200" dirty="0"/>
          </a:p>
        </p:txBody>
      </p:sp>
      <p:sp>
        <p:nvSpPr>
          <p:cNvPr id="52245" name="Text Box 22"/>
          <p:cNvSpPr txBox="1">
            <a:spLocks noChangeArrowheads="1"/>
          </p:cNvSpPr>
          <p:nvPr/>
        </p:nvSpPr>
        <p:spPr bwMode="auto">
          <a:xfrm>
            <a:off x="1295400" y="2133600"/>
            <a:ext cx="762000" cy="38735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000"/>
              <a:t>1600</a:t>
            </a:r>
          </a:p>
          <a:p>
            <a:pPr eaLnBrk="1" hangingPunct="1">
              <a:spcBef>
                <a:spcPct val="50000"/>
              </a:spcBef>
            </a:pPr>
            <a:endParaRPr lang="en-US" sz="2000"/>
          </a:p>
          <a:p>
            <a:pPr eaLnBrk="1" hangingPunct="1">
              <a:lnSpc>
                <a:spcPct val="90000"/>
              </a:lnSpc>
              <a:spcBef>
                <a:spcPct val="50000"/>
              </a:spcBef>
            </a:pPr>
            <a:r>
              <a:rPr lang="en-US" sz="2000"/>
              <a:t>1200</a:t>
            </a:r>
          </a:p>
          <a:p>
            <a:pPr eaLnBrk="1" hangingPunct="1">
              <a:lnSpc>
                <a:spcPct val="90000"/>
              </a:lnSpc>
              <a:spcBef>
                <a:spcPct val="50000"/>
              </a:spcBef>
            </a:pPr>
            <a:endParaRPr lang="en-US" sz="2000"/>
          </a:p>
          <a:p>
            <a:pPr eaLnBrk="1" hangingPunct="1">
              <a:lnSpc>
                <a:spcPct val="90000"/>
              </a:lnSpc>
              <a:spcBef>
                <a:spcPct val="50000"/>
              </a:spcBef>
            </a:pPr>
            <a:r>
              <a:rPr lang="en-US" sz="2000"/>
              <a:t>800</a:t>
            </a:r>
          </a:p>
          <a:p>
            <a:pPr eaLnBrk="1" hangingPunct="1">
              <a:spcBef>
                <a:spcPct val="50000"/>
              </a:spcBef>
            </a:pPr>
            <a:endParaRPr lang="en-US" sz="2000"/>
          </a:p>
          <a:p>
            <a:pPr eaLnBrk="1" hangingPunct="1">
              <a:lnSpc>
                <a:spcPct val="90000"/>
              </a:lnSpc>
              <a:spcBef>
                <a:spcPct val="50000"/>
              </a:spcBef>
            </a:pPr>
            <a:r>
              <a:rPr lang="en-US" sz="2000"/>
              <a:t>400</a:t>
            </a:r>
          </a:p>
          <a:p>
            <a:pPr eaLnBrk="1" hangingPunct="1">
              <a:lnSpc>
                <a:spcPct val="90000"/>
              </a:lnSpc>
              <a:spcBef>
                <a:spcPct val="50000"/>
              </a:spcBef>
            </a:pPr>
            <a:endParaRPr lang="en-US" sz="2000"/>
          </a:p>
          <a:p>
            <a:pPr eaLnBrk="1" hangingPunct="1">
              <a:lnSpc>
                <a:spcPct val="90000"/>
              </a:lnSpc>
              <a:spcBef>
                <a:spcPct val="50000"/>
              </a:spcBef>
            </a:pPr>
            <a:r>
              <a:rPr lang="en-US" sz="2000"/>
              <a:t>   0</a:t>
            </a:r>
            <a:endParaRPr lang="en-US" sz="3200"/>
          </a:p>
        </p:txBody>
      </p:sp>
      <p:sp>
        <p:nvSpPr>
          <p:cNvPr id="52246" name="Text Box 23"/>
          <p:cNvSpPr txBox="1">
            <a:spLocks noChangeArrowheads="1"/>
          </p:cNvSpPr>
          <p:nvPr/>
        </p:nvSpPr>
        <p:spPr bwMode="auto">
          <a:xfrm>
            <a:off x="1371600" y="1295400"/>
            <a:ext cx="7620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a:t>  T (</a:t>
            </a:r>
            <a:r>
              <a:rPr lang="en-US" sz="1800" baseline="30000"/>
              <a:t>o</a:t>
            </a:r>
            <a:r>
              <a:rPr lang="en-US" sz="1800"/>
              <a:t>C)</a:t>
            </a:r>
            <a:endParaRPr lang="en-US" sz="3200"/>
          </a:p>
        </p:txBody>
      </p:sp>
      <p:sp>
        <p:nvSpPr>
          <p:cNvPr id="52247" name="Text Box 24"/>
          <p:cNvSpPr txBox="1">
            <a:spLocks noChangeArrowheads="1"/>
          </p:cNvSpPr>
          <p:nvPr/>
        </p:nvSpPr>
        <p:spPr bwMode="auto">
          <a:xfrm>
            <a:off x="2133600" y="1143000"/>
            <a:ext cx="32004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000"/>
              <a:t>BOUNDARY LAYER</a:t>
            </a:r>
            <a:endParaRPr lang="en-US" sz="3200"/>
          </a:p>
        </p:txBody>
      </p:sp>
      <p:sp>
        <p:nvSpPr>
          <p:cNvPr id="52248" name="Rectangle 25"/>
          <p:cNvSpPr>
            <a:spLocks noChangeArrowheads="1"/>
          </p:cNvSpPr>
          <p:nvPr/>
        </p:nvSpPr>
        <p:spPr bwMode="auto">
          <a:xfrm>
            <a:off x="2133600" y="1143000"/>
            <a:ext cx="2667000" cy="38100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2249" name="Text Box 26"/>
          <p:cNvSpPr txBox="1">
            <a:spLocks noChangeArrowheads="1"/>
          </p:cNvSpPr>
          <p:nvPr/>
        </p:nvSpPr>
        <p:spPr bwMode="auto">
          <a:xfrm>
            <a:off x="4343400" y="4038600"/>
            <a:ext cx="22098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000" i="1"/>
              <a:t>Cambridge nomenclature</a:t>
            </a:r>
            <a:endParaRPr lang="en-US" sz="3200"/>
          </a:p>
        </p:txBody>
      </p:sp>
      <p:sp>
        <p:nvSpPr>
          <p:cNvPr id="52250" name="Line 27"/>
          <p:cNvSpPr>
            <a:spLocks noChangeShapeType="1"/>
          </p:cNvSpPr>
          <p:nvPr/>
        </p:nvSpPr>
        <p:spPr bwMode="auto">
          <a:xfrm>
            <a:off x="2286000" y="2133600"/>
            <a:ext cx="2286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52137"/>
            <a:ext cx="9144000" cy="512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1085869"/>
            <a:ext cx="8062551" cy="149077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951211" y="1435556"/>
            <a:ext cx="4399428" cy="584776"/>
          </a:xfrm>
          <a:prstGeom prst="rect">
            <a:avLst/>
          </a:prstGeom>
          <a:noFill/>
        </p:spPr>
        <p:txBody>
          <a:bodyPr wrap="square" rtlCol="0">
            <a:spAutoFit/>
          </a:bodyPr>
          <a:lstStyle/>
          <a:p>
            <a:r>
              <a:rPr lang="en-US" sz="3200" dirty="0" smtClean="0"/>
              <a:t>BOUNDARY LAYER</a:t>
            </a:r>
            <a:endParaRPr lang="en-US" sz="3200"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0"/>
            <a:ext cx="3482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81100"/>
            <a:ext cx="9144000" cy="449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0"/>
            <a:ext cx="5178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938" y="511175"/>
            <a:ext cx="4359275" cy="461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0898" name="Text Box 3"/>
          <p:cNvSpPr txBox="1">
            <a:spLocks noChangeArrowheads="1"/>
          </p:cNvSpPr>
          <p:nvPr/>
        </p:nvSpPr>
        <p:spPr bwMode="auto">
          <a:xfrm>
            <a:off x="1544638" y="177800"/>
            <a:ext cx="5548312"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000" i="1">
                <a:latin typeface="Arial" charset="0"/>
              </a:rPr>
              <a:t>Negative velocity   gradient implies large superadiabatic   (conduction) thermal gradient</a:t>
            </a:r>
          </a:p>
        </p:txBody>
      </p:sp>
      <p:sp>
        <p:nvSpPr>
          <p:cNvPr id="80899" name="Text Box 4"/>
          <p:cNvSpPr txBox="1">
            <a:spLocks noChangeArrowheads="1"/>
          </p:cNvSpPr>
          <p:nvPr/>
        </p:nvSpPr>
        <p:spPr bwMode="auto">
          <a:xfrm>
            <a:off x="1544638" y="6116638"/>
            <a:ext cx="3581400" cy="461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a:latin typeface="Arial" charset="0"/>
              </a:rPr>
              <a:t>Shapiro &amp; Ritzwoller</a:t>
            </a:r>
          </a:p>
        </p:txBody>
      </p:sp>
      <p:sp>
        <p:nvSpPr>
          <p:cNvPr id="99333" name="Text Box 6"/>
          <p:cNvSpPr txBox="1">
            <a:spLocks noChangeArrowheads="1"/>
          </p:cNvSpPr>
          <p:nvPr/>
        </p:nvSpPr>
        <p:spPr bwMode="auto">
          <a:xfrm>
            <a:off x="1647825" y="5164138"/>
            <a:ext cx="3076575" cy="830997"/>
          </a:xfrm>
          <a:prstGeom prst="rect">
            <a:avLst/>
          </a:prstGeom>
          <a:noFill/>
          <a:ln w="57150" cmpd="sng">
            <a:solidFill>
              <a:schemeClr val="accent5">
                <a:lumMod val="50000"/>
              </a:schemeClr>
            </a:solidFill>
            <a:miter lim="800000"/>
            <a:headEnd/>
            <a:tailEnd/>
          </a:ln>
          <a:extLst>
            <a:ext uri="{909E8E84-426E-40dd-AFC4-6F175D3DCCD1}">
              <a14:hiddenFill xmlns:a14="http://schemas.microsoft.com/office/drawing/2010/main">
                <a:solidFill>
                  <a:schemeClr val="accent1"/>
                </a:solidFill>
              </a14:hiddenFill>
            </a:ext>
          </a:extLst>
        </p:spPr>
        <p:txBody>
          <a:bodyPr wrap="square">
            <a:spAutoFit/>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a:spcBef>
                <a:spcPct val="50000"/>
              </a:spcBef>
              <a:defRPr/>
            </a:pPr>
            <a:r>
              <a:rPr lang="en-US" sz="2400" dirty="0" smtClean="0">
                <a:solidFill>
                  <a:schemeClr val="accent5">
                    <a:lumMod val="50000"/>
                  </a:schemeClr>
                </a:solidFill>
              </a:rPr>
              <a:t>Near-ridge mantle…cold at depth</a:t>
            </a:r>
          </a:p>
        </p:txBody>
      </p:sp>
      <p:pic>
        <p:nvPicPr>
          <p:cNvPr id="8090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885825"/>
            <a:ext cx="3898900" cy="5972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a:endCxn id="99333" idx="3"/>
          </p:cNvCxnSpPr>
          <p:nvPr/>
        </p:nvCxnSpPr>
        <p:spPr>
          <a:xfrm flipH="1">
            <a:off x="4724400" y="3468688"/>
            <a:ext cx="2152652" cy="2110949"/>
          </a:xfrm>
          <a:prstGeom prst="line">
            <a:avLst/>
          </a:prstGeom>
          <a:ln w="38100" cmpd="sng">
            <a:solidFill>
              <a:srgbClr val="800000"/>
            </a:solidFill>
          </a:ln>
        </p:spPr>
        <p:style>
          <a:lnRef idx="2">
            <a:schemeClr val="accent1"/>
          </a:lnRef>
          <a:fillRef idx="0">
            <a:schemeClr val="accent1"/>
          </a:fillRef>
          <a:effectRef idx="1">
            <a:schemeClr val="accent1"/>
          </a:effectRef>
          <a:fontRef idx="minor">
            <a:schemeClr val="tx1"/>
          </a:fontRef>
        </p:style>
      </p:cxnSp>
      <p:sp>
        <p:nvSpPr>
          <p:cNvPr id="80907" name="TextBox 14"/>
          <p:cNvSpPr txBox="1">
            <a:spLocks noChangeArrowheads="1"/>
          </p:cNvSpPr>
          <p:nvPr/>
        </p:nvSpPr>
        <p:spPr bwMode="auto">
          <a:xfrm>
            <a:off x="1647825" y="4676775"/>
            <a:ext cx="2268538"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t>Vs (km/s)</a:t>
            </a:r>
          </a:p>
        </p:txBody>
      </p:sp>
      <p:cxnSp>
        <p:nvCxnSpPr>
          <p:cNvPr id="20" name="Straight Arrow Connector 19"/>
          <p:cNvCxnSpPr/>
          <p:nvPr/>
        </p:nvCxnSpPr>
        <p:spPr>
          <a:xfrm flipH="1" flipV="1">
            <a:off x="3201988" y="4565650"/>
            <a:ext cx="215900" cy="573088"/>
          </a:xfrm>
          <a:prstGeom prst="straightConnector1">
            <a:avLst/>
          </a:prstGeom>
          <a:ln w="38100" cmpd="sng">
            <a:solidFill>
              <a:srgbClr val="660066"/>
            </a:solidFill>
            <a:tailEnd type="arrow"/>
          </a:ln>
        </p:spPr>
        <p:style>
          <a:lnRef idx="2">
            <a:schemeClr val="accent1"/>
          </a:lnRef>
          <a:fillRef idx="0">
            <a:schemeClr val="accent1"/>
          </a:fillRef>
          <a:effectRef idx="1">
            <a:schemeClr val="accent1"/>
          </a:effectRef>
          <a:fontRef idx="minor">
            <a:schemeClr val="tx1"/>
          </a:fontRef>
        </p:style>
      </p:cxnSp>
      <p:sp>
        <p:nvSpPr>
          <p:cNvPr id="80909" name="TextBox 23"/>
          <p:cNvSpPr txBox="1">
            <a:spLocks noChangeArrowheads="1"/>
          </p:cNvSpPr>
          <p:nvPr/>
        </p:nvSpPr>
        <p:spPr bwMode="auto">
          <a:xfrm>
            <a:off x="5364163" y="5580063"/>
            <a:ext cx="3259137"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      </a:t>
            </a:r>
            <a:r>
              <a:rPr lang="en-US"/>
              <a:t>4.2                     4.8</a:t>
            </a:r>
          </a:p>
        </p:txBody>
      </p:sp>
      <p:sp>
        <p:nvSpPr>
          <p:cNvPr id="80910" name="TextBox 24"/>
          <p:cNvSpPr txBox="1">
            <a:spLocks noChangeArrowheads="1"/>
          </p:cNvSpPr>
          <p:nvPr/>
        </p:nvSpPr>
        <p:spPr bwMode="auto">
          <a:xfrm>
            <a:off x="6188075" y="5656263"/>
            <a:ext cx="1377950"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t>Vs (km/s)</a:t>
            </a:r>
          </a:p>
        </p:txBody>
      </p:sp>
      <p:sp>
        <p:nvSpPr>
          <p:cNvPr id="80911" name="TextBox 25"/>
          <p:cNvSpPr txBox="1">
            <a:spLocks noChangeArrowheads="1"/>
          </p:cNvSpPr>
          <p:nvPr/>
        </p:nvSpPr>
        <p:spPr bwMode="auto">
          <a:xfrm>
            <a:off x="5972175" y="6116638"/>
            <a:ext cx="2081213"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sz="1800"/>
          </a:p>
        </p:txBody>
      </p:sp>
      <p:sp>
        <p:nvSpPr>
          <p:cNvPr id="80912" name="TextBox 26"/>
          <p:cNvSpPr txBox="1">
            <a:spLocks noChangeArrowheads="1"/>
          </p:cNvSpPr>
          <p:nvPr/>
        </p:nvSpPr>
        <p:spPr bwMode="auto">
          <a:xfrm>
            <a:off x="5607050" y="6116638"/>
            <a:ext cx="2892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t>Lekic &amp; Romanowicz</a:t>
            </a:r>
          </a:p>
        </p:txBody>
      </p:sp>
      <p:sp>
        <p:nvSpPr>
          <p:cNvPr id="80913" name="TextBox 28"/>
          <p:cNvSpPr txBox="1">
            <a:spLocks noChangeArrowheads="1"/>
          </p:cNvSpPr>
          <p:nvPr/>
        </p:nvSpPr>
        <p:spPr bwMode="auto">
          <a:xfrm>
            <a:off x="261938" y="1725613"/>
            <a:ext cx="750887" cy="3089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90000"/>
              </a:lnSpc>
            </a:pPr>
            <a:r>
              <a:rPr lang="en-US"/>
              <a:t>100</a:t>
            </a:r>
          </a:p>
          <a:p>
            <a:pPr eaLnBrk="1" hangingPunct="1">
              <a:lnSpc>
                <a:spcPct val="90000"/>
              </a:lnSpc>
            </a:pPr>
            <a:endParaRPr lang="en-US"/>
          </a:p>
          <a:p>
            <a:pPr eaLnBrk="1" hangingPunct="1">
              <a:lnSpc>
                <a:spcPct val="90000"/>
              </a:lnSpc>
            </a:pPr>
            <a:endParaRPr lang="en-US"/>
          </a:p>
          <a:p>
            <a:pPr eaLnBrk="1" hangingPunct="1">
              <a:lnSpc>
                <a:spcPct val="90000"/>
              </a:lnSpc>
            </a:pPr>
            <a:endParaRPr lang="en-US"/>
          </a:p>
          <a:p>
            <a:pPr eaLnBrk="1" hangingPunct="1">
              <a:lnSpc>
                <a:spcPct val="90000"/>
              </a:lnSpc>
            </a:pPr>
            <a:r>
              <a:rPr lang="en-US"/>
              <a:t>200</a:t>
            </a:r>
          </a:p>
          <a:p>
            <a:pPr eaLnBrk="1" hangingPunct="1">
              <a:lnSpc>
                <a:spcPct val="90000"/>
              </a:lnSpc>
            </a:pPr>
            <a:endParaRPr lang="en-US"/>
          </a:p>
          <a:p>
            <a:pPr eaLnBrk="1" hangingPunct="1">
              <a:lnSpc>
                <a:spcPct val="90000"/>
              </a:lnSpc>
            </a:pPr>
            <a:endParaRPr lang="en-US"/>
          </a:p>
          <a:p>
            <a:pPr eaLnBrk="1" hangingPunct="1">
              <a:lnSpc>
                <a:spcPct val="90000"/>
              </a:lnSpc>
            </a:pPr>
            <a:endParaRPr lang="en-US"/>
          </a:p>
          <a:p>
            <a:pPr eaLnBrk="1" hangingPunct="1">
              <a:lnSpc>
                <a:spcPct val="90000"/>
              </a:lnSpc>
            </a:pPr>
            <a:r>
              <a:rPr lang="en-US"/>
              <a:t>300</a:t>
            </a:r>
          </a:p>
        </p:txBody>
      </p:sp>
      <p:sp>
        <p:nvSpPr>
          <p:cNvPr id="80914" name="TextBox 29"/>
          <p:cNvSpPr txBox="1">
            <a:spLocks noChangeArrowheads="1"/>
          </p:cNvSpPr>
          <p:nvPr/>
        </p:nvSpPr>
        <p:spPr bwMode="auto">
          <a:xfrm>
            <a:off x="0" y="511175"/>
            <a:ext cx="1012825"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t>Depth(km/s)</a:t>
            </a:r>
          </a:p>
        </p:txBody>
      </p:sp>
      <p:sp>
        <p:nvSpPr>
          <p:cNvPr id="80915" name="TextBox 30"/>
          <p:cNvSpPr txBox="1">
            <a:spLocks noChangeArrowheads="1"/>
          </p:cNvSpPr>
          <p:nvPr/>
        </p:nvSpPr>
        <p:spPr bwMode="auto">
          <a:xfrm>
            <a:off x="4621213" y="901700"/>
            <a:ext cx="1135062" cy="4618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90000"/>
              </a:lnSpc>
            </a:pPr>
            <a:r>
              <a:rPr lang="en-US" sz="2800"/>
              <a:t>Depth</a:t>
            </a:r>
          </a:p>
          <a:p>
            <a:pPr eaLnBrk="1" hangingPunct="1">
              <a:lnSpc>
                <a:spcPct val="90000"/>
              </a:lnSpc>
            </a:pPr>
            <a:endParaRPr lang="en-US" sz="2800"/>
          </a:p>
          <a:p>
            <a:pPr eaLnBrk="1" hangingPunct="1">
              <a:lnSpc>
                <a:spcPct val="110000"/>
              </a:lnSpc>
            </a:pPr>
            <a:r>
              <a:rPr lang="en-US" sz="2800"/>
              <a:t>100</a:t>
            </a:r>
          </a:p>
          <a:p>
            <a:pPr eaLnBrk="1" hangingPunct="1">
              <a:lnSpc>
                <a:spcPct val="110000"/>
              </a:lnSpc>
            </a:pPr>
            <a:endParaRPr lang="en-US" sz="2800"/>
          </a:p>
          <a:p>
            <a:pPr eaLnBrk="1" hangingPunct="1">
              <a:lnSpc>
                <a:spcPct val="110000"/>
              </a:lnSpc>
            </a:pPr>
            <a:endParaRPr lang="en-US" sz="2800"/>
          </a:p>
          <a:p>
            <a:pPr eaLnBrk="1" hangingPunct="1">
              <a:lnSpc>
                <a:spcPct val="110000"/>
              </a:lnSpc>
            </a:pPr>
            <a:r>
              <a:rPr lang="en-US" sz="2800"/>
              <a:t>200</a:t>
            </a:r>
          </a:p>
          <a:p>
            <a:pPr eaLnBrk="1" hangingPunct="1">
              <a:lnSpc>
                <a:spcPct val="110000"/>
              </a:lnSpc>
            </a:pPr>
            <a:endParaRPr lang="en-US" sz="2800"/>
          </a:p>
          <a:p>
            <a:pPr eaLnBrk="1" hangingPunct="1">
              <a:lnSpc>
                <a:spcPct val="110000"/>
              </a:lnSpc>
            </a:pPr>
            <a:endParaRPr lang="en-US" sz="2800"/>
          </a:p>
          <a:p>
            <a:pPr eaLnBrk="1" hangingPunct="1">
              <a:lnSpc>
                <a:spcPct val="110000"/>
              </a:lnSpc>
            </a:pPr>
            <a:r>
              <a:rPr lang="en-US" sz="2800"/>
              <a:t>300</a:t>
            </a:r>
          </a:p>
          <a:p>
            <a:pPr eaLnBrk="1" hangingPunct="1"/>
            <a:endParaRPr lang="en-US" sz="2800"/>
          </a:p>
        </p:txBody>
      </p:sp>
      <p:sp>
        <p:nvSpPr>
          <p:cNvPr id="80917" name="TextBox 99344"/>
          <p:cNvSpPr txBox="1">
            <a:spLocks noChangeArrowheads="1"/>
          </p:cNvSpPr>
          <p:nvPr/>
        </p:nvSpPr>
        <p:spPr bwMode="auto">
          <a:xfrm>
            <a:off x="5126038" y="5286375"/>
            <a:ext cx="630237"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sz="1800"/>
          </a:p>
        </p:txBody>
      </p:sp>
      <p:sp>
        <p:nvSpPr>
          <p:cNvPr id="80918" name="TextBox 99345"/>
          <p:cNvSpPr txBox="1">
            <a:spLocks noChangeArrowheads="1"/>
          </p:cNvSpPr>
          <p:nvPr/>
        </p:nvSpPr>
        <p:spPr bwMode="auto">
          <a:xfrm>
            <a:off x="919163" y="4676775"/>
            <a:ext cx="62547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t>4.2</a:t>
            </a:r>
          </a:p>
        </p:txBody>
      </p:sp>
      <p:sp>
        <p:nvSpPr>
          <p:cNvPr id="80919" name="TextBox 99346"/>
          <p:cNvSpPr txBox="1">
            <a:spLocks noChangeArrowheads="1"/>
          </p:cNvSpPr>
          <p:nvPr/>
        </p:nvSpPr>
        <p:spPr bwMode="auto">
          <a:xfrm>
            <a:off x="3675063" y="4665663"/>
            <a:ext cx="70485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t>4.8</a:t>
            </a:r>
          </a:p>
        </p:txBody>
      </p:sp>
      <p:sp>
        <p:nvSpPr>
          <p:cNvPr id="99349" name="Rectangle 99348"/>
          <p:cNvSpPr/>
          <p:nvPr/>
        </p:nvSpPr>
        <p:spPr>
          <a:xfrm>
            <a:off x="7364413" y="0"/>
            <a:ext cx="1258887" cy="9017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0921" name="TextBox 99349"/>
          <p:cNvSpPr txBox="1">
            <a:spLocks noChangeArrowheads="1"/>
          </p:cNvSpPr>
          <p:nvPr/>
        </p:nvSpPr>
        <p:spPr bwMode="auto">
          <a:xfrm>
            <a:off x="3297238" y="2393950"/>
            <a:ext cx="904875" cy="993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10</a:t>
            </a:r>
          </a:p>
          <a:p>
            <a:pPr eaLnBrk="1" hangingPunct="1"/>
            <a:r>
              <a:rPr lang="en-US" sz="1800"/>
              <a:t>75</a:t>
            </a:r>
          </a:p>
          <a:p>
            <a:pPr eaLnBrk="1" hangingPunct="1">
              <a:lnSpc>
                <a:spcPct val="130000"/>
              </a:lnSpc>
            </a:pPr>
            <a:r>
              <a:rPr lang="en-US" sz="1800"/>
              <a:t>165</a:t>
            </a:r>
          </a:p>
        </p:txBody>
      </p:sp>
      <p:sp>
        <p:nvSpPr>
          <p:cNvPr id="99351" name="Rectangle 99350"/>
          <p:cNvSpPr/>
          <p:nvPr/>
        </p:nvSpPr>
        <p:spPr>
          <a:xfrm>
            <a:off x="2716213" y="2393950"/>
            <a:ext cx="1336675" cy="993775"/>
          </a:xfrm>
          <a:prstGeom prst="rect">
            <a:avLst/>
          </a:prstGeom>
          <a:noFill/>
          <a:ln w="57150" cmpd="thinThick">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0923" name="TextBox 99351"/>
          <p:cNvSpPr txBox="1">
            <a:spLocks noChangeArrowheads="1"/>
          </p:cNvSpPr>
          <p:nvPr/>
        </p:nvSpPr>
        <p:spPr bwMode="auto">
          <a:xfrm>
            <a:off x="2959100" y="2022475"/>
            <a:ext cx="12430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Age (Ma)</a:t>
            </a:r>
          </a:p>
        </p:txBody>
      </p:sp>
    </p:spTree>
    <p:extLst>
      <p:ext uri="{BB962C8B-B14F-4D97-AF65-F5344CB8AC3E}">
        <p14:creationId xmlns:p14="http://schemas.microsoft.com/office/powerpoint/2010/main" val="426393224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276350"/>
            <a:ext cx="5334000" cy="420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TextBox 2"/>
          <p:cNvSpPr txBox="1">
            <a:spLocks noChangeArrowheads="1"/>
          </p:cNvSpPr>
          <p:nvPr/>
        </p:nvSpPr>
        <p:spPr bwMode="auto">
          <a:xfrm>
            <a:off x="4203700" y="4305300"/>
            <a:ext cx="28194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Boundary layer geotherm overlying ambient mantle</a:t>
            </a:r>
          </a:p>
        </p:txBody>
      </p:sp>
      <p:cxnSp>
        <p:nvCxnSpPr>
          <p:cNvPr id="5" name="Straight Arrow Connector 4"/>
          <p:cNvCxnSpPr/>
          <p:nvPr/>
        </p:nvCxnSpPr>
        <p:spPr>
          <a:xfrm flipH="1">
            <a:off x="3098800" y="3149600"/>
            <a:ext cx="4711700" cy="228600"/>
          </a:xfrm>
          <a:prstGeom prst="straightConnector1">
            <a:avLst/>
          </a:prstGeom>
          <a:ln w="28575" cmpd="sng">
            <a:tailEnd type="arrow"/>
          </a:ln>
        </p:spPr>
        <p:style>
          <a:lnRef idx="2">
            <a:schemeClr val="accent1"/>
          </a:lnRef>
          <a:fillRef idx="0">
            <a:schemeClr val="accent1"/>
          </a:fillRef>
          <a:effectRef idx="1">
            <a:schemeClr val="accent1"/>
          </a:effectRef>
          <a:fontRef idx="minor">
            <a:schemeClr val="tx1"/>
          </a:fontRef>
        </p:style>
      </p:cxnSp>
      <p:sp>
        <p:nvSpPr>
          <p:cNvPr id="66564" name="TextBox 6"/>
          <p:cNvSpPr txBox="1">
            <a:spLocks noChangeArrowheads="1"/>
          </p:cNvSpPr>
          <p:nvPr/>
        </p:nvSpPr>
        <p:spPr bwMode="auto">
          <a:xfrm>
            <a:off x="7670800" y="3192463"/>
            <a:ext cx="9652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From MORB source</a:t>
            </a:r>
          </a:p>
        </p:txBody>
      </p:sp>
      <p:cxnSp>
        <p:nvCxnSpPr>
          <p:cNvPr id="9" name="Straight Connector 8"/>
          <p:cNvCxnSpPr/>
          <p:nvPr/>
        </p:nvCxnSpPr>
        <p:spPr>
          <a:xfrm>
            <a:off x="5245100" y="2578100"/>
            <a:ext cx="2667000" cy="15240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66566" name="TextBox 9"/>
          <p:cNvSpPr txBox="1">
            <a:spLocks noChangeArrowheads="1"/>
          </p:cNvSpPr>
          <p:nvPr/>
        </p:nvSpPr>
        <p:spPr bwMode="auto">
          <a:xfrm>
            <a:off x="7239000" y="2116138"/>
            <a:ext cx="15367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Ambient mantle subadiabat</a:t>
            </a:r>
          </a:p>
        </p:txBody>
      </p:sp>
      <p:sp>
        <p:nvSpPr>
          <p:cNvPr id="66567" name="TextBox 10"/>
          <p:cNvSpPr txBox="1">
            <a:spLocks noChangeArrowheads="1"/>
          </p:cNvSpPr>
          <p:nvPr/>
        </p:nvSpPr>
        <p:spPr bwMode="auto">
          <a:xfrm>
            <a:off x="3098800" y="2687638"/>
            <a:ext cx="11049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t>MORB extraction</a:t>
            </a:r>
          </a:p>
        </p:txBody>
      </p:sp>
      <p:cxnSp>
        <p:nvCxnSpPr>
          <p:cNvPr id="13" name="Straight Arrow Connector 12"/>
          <p:cNvCxnSpPr/>
          <p:nvPr/>
        </p:nvCxnSpPr>
        <p:spPr>
          <a:xfrm>
            <a:off x="3454400" y="3149600"/>
            <a:ext cx="2032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
            <a:ext cx="9144000" cy="660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540079" y="204124"/>
            <a:ext cx="6474933" cy="830997"/>
          </a:xfrm>
          <a:prstGeom prst="rect">
            <a:avLst/>
          </a:prstGeom>
          <a:noFill/>
        </p:spPr>
        <p:txBody>
          <a:bodyPr wrap="square" rtlCol="0">
            <a:spAutoFit/>
          </a:bodyPr>
          <a:lstStyle/>
          <a:p>
            <a:r>
              <a:rPr lang="en-US" sz="2400" dirty="0" smtClean="0"/>
              <a:t>Ridges on average are slow above 150 km and fast below</a:t>
            </a:r>
            <a:endParaRPr lang="en-US" sz="2400"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65200"/>
            <a:ext cx="9144000" cy="491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887384" y="374227"/>
            <a:ext cx="3651363" cy="646331"/>
          </a:xfrm>
          <a:prstGeom prst="rect">
            <a:avLst/>
          </a:prstGeom>
          <a:noFill/>
        </p:spPr>
        <p:txBody>
          <a:bodyPr wrap="square" rtlCol="0">
            <a:spAutoFit/>
          </a:bodyPr>
          <a:lstStyle/>
          <a:p>
            <a:r>
              <a:rPr lang="en-US" dirty="0" smtClean="0"/>
              <a:t>Ridge seafloor is depressed when corrected for near-surface effects</a:t>
            </a:r>
            <a:endParaRPr 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6100" y="254000"/>
            <a:ext cx="5499100"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78322" y="748455"/>
            <a:ext cx="1326737" cy="1477328"/>
          </a:xfrm>
          <a:prstGeom prst="rect">
            <a:avLst/>
          </a:prstGeom>
          <a:noFill/>
        </p:spPr>
        <p:txBody>
          <a:bodyPr wrap="square" rtlCol="0">
            <a:spAutoFit/>
          </a:bodyPr>
          <a:lstStyle/>
          <a:p>
            <a:r>
              <a:rPr lang="en-US" dirty="0" smtClean="0"/>
              <a:t>Old Pacific is elevated, “hot” compared to ridges</a:t>
            </a:r>
            <a:endParaRPr lang="en-U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33400"/>
            <a:ext cx="8442325" cy="119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017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209800"/>
            <a:ext cx="6261100" cy="32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3667" name="Text Box 4"/>
          <p:cNvSpPr txBox="1">
            <a:spLocks noChangeArrowheads="1"/>
          </p:cNvSpPr>
          <p:nvPr/>
        </p:nvSpPr>
        <p:spPr bwMode="auto">
          <a:xfrm>
            <a:off x="533400" y="6019800"/>
            <a:ext cx="7924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solidFill>
                  <a:schemeClr val="accent2"/>
                </a:solidFill>
              </a:rPr>
              <a:t>Density in Region B is low &amp; may decrease with depth</a:t>
            </a:r>
            <a:endParaRPr lang="en-US"/>
          </a:p>
        </p:txBody>
      </p:sp>
    </p:spTree>
    <p:extLst>
      <p:ext uri="{BB962C8B-B14F-4D97-AF65-F5344CB8AC3E}">
        <p14:creationId xmlns:p14="http://schemas.microsoft.com/office/powerpoint/2010/main" val="1601197762"/>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36800" y="-406399"/>
            <a:ext cx="4467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4" name="TextBox 2"/>
          <p:cNvSpPr txBox="1">
            <a:spLocks noChangeArrowheads="1"/>
          </p:cNvSpPr>
          <p:nvPr/>
        </p:nvSpPr>
        <p:spPr bwMode="auto">
          <a:xfrm>
            <a:off x="736600" y="5003800"/>
            <a:ext cx="70739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At depths of 250 km and below Vs under ridges and young ocean basins are just about on the global average, with most deeper ocean basins underlain by low wavespeed mantle (1-3% low) and most continents higher velocity (1-2% high over large areas, shields being fastest). Ridges are characterized by low anisotropy.</a:t>
            </a:r>
          </a:p>
        </p:txBody>
      </p:sp>
      <p:sp>
        <p:nvSpPr>
          <p:cNvPr id="2" name="TextBox 1"/>
          <p:cNvSpPr txBox="1"/>
          <p:nvPr/>
        </p:nvSpPr>
        <p:spPr>
          <a:xfrm>
            <a:off x="396887" y="238145"/>
            <a:ext cx="2732853" cy="646331"/>
          </a:xfrm>
          <a:prstGeom prst="rect">
            <a:avLst/>
          </a:prstGeom>
          <a:noFill/>
        </p:spPr>
        <p:txBody>
          <a:bodyPr wrap="square" rtlCol="0">
            <a:spAutoFit/>
          </a:bodyPr>
          <a:lstStyle/>
          <a:p>
            <a:r>
              <a:rPr lang="en-US" dirty="0" smtClean="0"/>
              <a:t>Below 200 km ridges are “cold”</a:t>
            </a:r>
            <a:endParaRPr lang="en-US"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54100" y="1104900"/>
            <a:ext cx="7035800" cy="4635500"/>
          </a:xfrm>
          <a:prstGeom prst="rect">
            <a:avLst/>
          </a:prstGeom>
        </p:spPr>
      </p:pic>
      <p:sp>
        <p:nvSpPr>
          <p:cNvPr id="3" name="TextBox 2"/>
          <p:cNvSpPr txBox="1"/>
          <p:nvPr/>
        </p:nvSpPr>
        <p:spPr>
          <a:xfrm>
            <a:off x="812800" y="5963920"/>
            <a:ext cx="1849120" cy="369332"/>
          </a:xfrm>
          <a:prstGeom prst="rect">
            <a:avLst/>
          </a:prstGeom>
          <a:noFill/>
        </p:spPr>
        <p:txBody>
          <a:bodyPr wrap="square" rtlCol="0">
            <a:spAutoFit/>
          </a:bodyPr>
          <a:lstStyle/>
          <a:p>
            <a:r>
              <a:rPr lang="en-US" dirty="0" smtClean="0"/>
              <a:t>FIGURE 4</a:t>
            </a:r>
            <a:endParaRPr lang="en-US" dirty="0"/>
          </a:p>
        </p:txBody>
      </p:sp>
      <p:sp>
        <p:nvSpPr>
          <p:cNvPr id="4" name="TextBox 3"/>
          <p:cNvSpPr txBox="1"/>
          <p:nvPr/>
        </p:nvSpPr>
        <p:spPr>
          <a:xfrm>
            <a:off x="3596640" y="5657671"/>
            <a:ext cx="5110480" cy="1200329"/>
          </a:xfrm>
          <a:prstGeom prst="rect">
            <a:avLst/>
          </a:prstGeom>
          <a:noFill/>
        </p:spPr>
        <p:txBody>
          <a:bodyPr wrap="square" rtlCol="0">
            <a:spAutoFit/>
          </a:bodyPr>
          <a:lstStyle/>
          <a:p>
            <a:r>
              <a:rPr lang="en-US" dirty="0" smtClean="0"/>
              <a:t>Compared to the central Pacific and the NE Indian ocean and central Africa, the TZ is thick under </a:t>
            </a:r>
            <a:r>
              <a:rPr lang="en-US" dirty="0" err="1" smtClean="0"/>
              <a:t>midocean</a:t>
            </a:r>
            <a:r>
              <a:rPr lang="en-US" dirty="0" smtClean="0"/>
              <a:t> ridges but not as thick as under </a:t>
            </a:r>
            <a:r>
              <a:rPr lang="en-US" dirty="0" err="1" smtClean="0"/>
              <a:t>subduction</a:t>
            </a:r>
            <a:r>
              <a:rPr lang="en-US" dirty="0" smtClean="0"/>
              <a:t> zones</a:t>
            </a:r>
            <a:endParaRPr lang="en-US" dirty="0"/>
          </a:p>
        </p:txBody>
      </p:sp>
      <p:sp>
        <p:nvSpPr>
          <p:cNvPr id="5" name="TextBox 4"/>
          <p:cNvSpPr txBox="1"/>
          <p:nvPr/>
        </p:nvSpPr>
        <p:spPr>
          <a:xfrm>
            <a:off x="3413232" y="204124"/>
            <a:ext cx="5397667" cy="369332"/>
          </a:xfrm>
          <a:prstGeom prst="rect">
            <a:avLst/>
          </a:prstGeom>
          <a:noFill/>
        </p:spPr>
        <p:txBody>
          <a:bodyPr wrap="square" rtlCol="0">
            <a:spAutoFit/>
          </a:bodyPr>
          <a:lstStyle/>
          <a:p>
            <a:r>
              <a:rPr lang="en-US" dirty="0" smtClean="0"/>
              <a:t>Transition Zone under ridges is thick, “cold”</a:t>
            </a:r>
            <a:endParaRPr lang="en-US" dirty="0"/>
          </a:p>
        </p:txBody>
      </p:sp>
      <p:sp>
        <p:nvSpPr>
          <p:cNvPr id="6" name="Rectangle 5"/>
          <p:cNvSpPr/>
          <p:nvPr/>
        </p:nvSpPr>
        <p:spPr>
          <a:xfrm>
            <a:off x="169608" y="204124"/>
            <a:ext cx="1768983" cy="4247317"/>
          </a:xfrm>
          <a:prstGeom prst="rect">
            <a:avLst/>
          </a:prstGeom>
        </p:spPr>
        <p:txBody>
          <a:bodyPr wrap="square">
            <a:spAutoFit/>
          </a:bodyPr>
          <a:lstStyle/>
          <a:p>
            <a:r>
              <a:rPr lang="en-US" dirty="0"/>
              <a:t>The transition zone is thickest in the western Pacific, </a:t>
            </a:r>
            <a:r>
              <a:rPr lang="en-US" dirty="0" smtClean="0"/>
              <a:t>the </a:t>
            </a:r>
            <a:r>
              <a:rPr lang="en-US" dirty="0" err="1" smtClean="0"/>
              <a:t>S.central</a:t>
            </a:r>
            <a:r>
              <a:rPr lang="en-US" dirty="0" smtClean="0"/>
              <a:t> Atlantic, current &amp; past </a:t>
            </a:r>
            <a:r>
              <a:rPr lang="en-US" dirty="0" err="1" smtClean="0"/>
              <a:t>subduction</a:t>
            </a:r>
            <a:r>
              <a:rPr lang="en-US" dirty="0" smtClean="0"/>
              <a:t> </a:t>
            </a:r>
            <a:r>
              <a:rPr lang="en-US" dirty="0"/>
              <a:t>zones and thinnest under Africa, the mid-Atlantic, the central Pacific and eastern Indian oceans.</a:t>
            </a:r>
          </a:p>
        </p:txBody>
      </p:sp>
    </p:spTree>
    <p:extLst>
      <p:ext uri="{BB962C8B-B14F-4D97-AF65-F5344CB8AC3E}">
        <p14:creationId xmlns:p14="http://schemas.microsoft.com/office/powerpoint/2010/main" val="39157165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2400"/>
            <a:ext cx="7594600" cy="650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57698" name="Line 3"/>
          <p:cNvSpPr>
            <a:spLocks noChangeShapeType="1"/>
          </p:cNvSpPr>
          <p:nvPr/>
        </p:nvSpPr>
        <p:spPr bwMode="auto">
          <a:xfrm>
            <a:off x="4343400" y="1676400"/>
            <a:ext cx="3657600"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7699" name="AutoShape 4"/>
          <p:cNvSpPr>
            <a:spLocks/>
          </p:cNvSpPr>
          <p:nvPr/>
        </p:nvSpPr>
        <p:spPr bwMode="auto">
          <a:xfrm>
            <a:off x="7543800" y="2971800"/>
            <a:ext cx="228600" cy="1066800"/>
          </a:xfrm>
          <a:prstGeom prst="rightBrace">
            <a:avLst>
              <a:gd name="adj1" fmla="val 38889"/>
              <a:gd name="adj2" fmla="val 50000"/>
            </a:avLst>
          </a:prstGeom>
          <a:noFill/>
          <a:ln w="19050">
            <a:solidFill>
              <a:srgbClr val="FF3333"/>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57700" name="Text Box 5"/>
          <p:cNvSpPr txBox="1">
            <a:spLocks noChangeArrowheads="1"/>
          </p:cNvSpPr>
          <p:nvPr/>
        </p:nvSpPr>
        <p:spPr bwMode="auto">
          <a:xfrm>
            <a:off x="7848600" y="2971800"/>
            <a:ext cx="1295400"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solidFill>
                  <a:srgbClr val="FF3333"/>
                </a:solidFill>
              </a:rPr>
              <a:t>High T or small grains</a:t>
            </a:r>
            <a:endParaRPr lang="en-US"/>
          </a:p>
        </p:txBody>
      </p:sp>
      <p:sp>
        <p:nvSpPr>
          <p:cNvPr id="157701" name="Line 6"/>
          <p:cNvSpPr>
            <a:spLocks noChangeShapeType="1"/>
          </p:cNvSpPr>
          <p:nvPr/>
        </p:nvSpPr>
        <p:spPr bwMode="auto">
          <a:xfrm>
            <a:off x="6629400" y="2133600"/>
            <a:ext cx="2209800" cy="381000"/>
          </a:xfrm>
          <a:prstGeom prst="line">
            <a:avLst/>
          </a:prstGeom>
          <a:noFill/>
          <a:ln w="28575">
            <a:solidFill>
              <a:srgbClr val="FF33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7702" name="Line 7"/>
          <p:cNvSpPr>
            <a:spLocks noChangeShapeType="1"/>
          </p:cNvSpPr>
          <p:nvPr/>
        </p:nvSpPr>
        <p:spPr bwMode="auto">
          <a:xfrm flipV="1">
            <a:off x="7162800" y="4114800"/>
            <a:ext cx="0" cy="533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7703" name="Text Box 8"/>
          <p:cNvSpPr txBox="1">
            <a:spLocks noChangeArrowheads="1"/>
          </p:cNvSpPr>
          <p:nvPr/>
        </p:nvSpPr>
        <p:spPr bwMode="auto">
          <a:xfrm>
            <a:off x="6705600" y="4648200"/>
            <a:ext cx="1524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t>MORB</a:t>
            </a:r>
          </a:p>
        </p:txBody>
      </p:sp>
    </p:spTree>
    <p:extLst>
      <p:ext uri="{BB962C8B-B14F-4D97-AF65-F5344CB8AC3E}">
        <p14:creationId xmlns:p14="http://schemas.microsoft.com/office/powerpoint/2010/main" val="3147167189"/>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8960" y="345440"/>
            <a:ext cx="4003040" cy="5669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5095240" y="848360"/>
            <a:ext cx="3898900" cy="5372100"/>
          </a:xfrm>
          <a:prstGeom prst="rect">
            <a:avLst/>
          </a:prstGeom>
        </p:spPr>
      </p:pic>
      <p:sp>
        <p:nvSpPr>
          <p:cNvPr id="3" name="TextBox 2"/>
          <p:cNvSpPr txBox="1"/>
          <p:nvPr/>
        </p:nvSpPr>
        <p:spPr>
          <a:xfrm>
            <a:off x="4277360" y="6014720"/>
            <a:ext cx="4531360" cy="923330"/>
          </a:xfrm>
          <a:prstGeom prst="rect">
            <a:avLst/>
          </a:prstGeom>
          <a:noFill/>
        </p:spPr>
        <p:txBody>
          <a:bodyPr wrap="square" rtlCol="0">
            <a:spAutoFit/>
          </a:bodyPr>
          <a:lstStyle/>
          <a:p>
            <a:r>
              <a:rPr lang="en-US" dirty="0" smtClean="0"/>
              <a:t>In a full anisotro</a:t>
            </a:r>
            <a:r>
              <a:rPr lang="en-US" dirty="0"/>
              <a:t>p</a:t>
            </a:r>
            <a:r>
              <a:rPr lang="en-US" dirty="0" smtClean="0"/>
              <a:t>ic inversion, the LVA ridge signature terminates at shallow depths; TJ are fast not slow at 600 km</a:t>
            </a:r>
            <a:endParaRPr lang="en-US" dirty="0"/>
          </a:p>
        </p:txBody>
      </p:sp>
      <p:sp>
        <p:nvSpPr>
          <p:cNvPr id="4" name="TextBox 3"/>
          <p:cNvSpPr txBox="1"/>
          <p:nvPr/>
        </p:nvSpPr>
        <p:spPr>
          <a:xfrm>
            <a:off x="568960" y="345440"/>
            <a:ext cx="3558668" cy="646331"/>
          </a:xfrm>
          <a:prstGeom prst="rect">
            <a:avLst/>
          </a:prstGeom>
          <a:noFill/>
        </p:spPr>
        <p:txBody>
          <a:bodyPr wrap="square" rtlCol="0">
            <a:spAutoFit/>
          </a:bodyPr>
          <a:lstStyle/>
          <a:p>
            <a:r>
              <a:rPr lang="en-US" dirty="0" err="1" smtClean="0"/>
              <a:t>Ritsema</a:t>
            </a:r>
            <a:endParaRPr lang="en-US" dirty="0" smtClean="0"/>
          </a:p>
          <a:p>
            <a:r>
              <a:rPr lang="en-US" dirty="0" smtClean="0"/>
              <a:t>Isotropic Inversion</a:t>
            </a:r>
            <a:endParaRPr 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rot="5400000">
            <a:off x="2400300" y="792480"/>
            <a:ext cx="4319403" cy="6858000"/>
          </a:xfrm>
          <a:prstGeom prst="rect">
            <a:avLst/>
          </a:prstGeom>
        </p:spPr>
      </p:pic>
      <p:pic>
        <p:nvPicPr>
          <p:cNvPr id="3" name="Picture 2"/>
          <p:cNvPicPr>
            <a:picLocks noChangeAspect="1"/>
          </p:cNvPicPr>
          <p:nvPr/>
        </p:nvPicPr>
        <p:blipFill>
          <a:blip r:embed="rId4"/>
          <a:stretch>
            <a:fillRect/>
          </a:stretch>
        </p:blipFill>
        <p:spPr>
          <a:xfrm>
            <a:off x="134620" y="477520"/>
            <a:ext cx="5245100" cy="457200"/>
          </a:xfrm>
          <a:prstGeom prst="rect">
            <a:avLst/>
          </a:prstGeom>
        </p:spPr>
      </p:pic>
      <p:pic>
        <p:nvPicPr>
          <p:cNvPr id="4" name="Picture 3"/>
          <p:cNvPicPr>
            <a:picLocks noChangeAspect="1"/>
          </p:cNvPicPr>
          <p:nvPr/>
        </p:nvPicPr>
        <p:blipFill>
          <a:blip r:embed="rId5"/>
          <a:stretch>
            <a:fillRect/>
          </a:stretch>
        </p:blipFill>
        <p:spPr>
          <a:xfrm>
            <a:off x="134620" y="1046480"/>
            <a:ext cx="3556000" cy="355600"/>
          </a:xfrm>
          <a:prstGeom prst="rect">
            <a:avLst/>
          </a:prstGeom>
        </p:spPr>
      </p:pic>
      <p:sp>
        <p:nvSpPr>
          <p:cNvPr id="5" name="TextBox 4"/>
          <p:cNvSpPr txBox="1"/>
          <p:nvPr/>
        </p:nvSpPr>
        <p:spPr>
          <a:xfrm>
            <a:off x="5379720" y="477520"/>
            <a:ext cx="2609282" cy="646331"/>
          </a:xfrm>
          <a:prstGeom prst="rect">
            <a:avLst/>
          </a:prstGeom>
          <a:noFill/>
        </p:spPr>
        <p:txBody>
          <a:bodyPr wrap="square" rtlCol="0">
            <a:spAutoFit/>
          </a:bodyPr>
          <a:lstStyle/>
          <a:p>
            <a:r>
              <a:rPr lang="en-US" dirty="0" smtClean="0"/>
              <a:t>Near-ridge mantle is “blue”</a:t>
            </a:r>
            <a:endParaRPr lang="en-US" dirty="0"/>
          </a:p>
        </p:txBody>
      </p:sp>
    </p:spTree>
    <p:extLst>
      <p:ext uri="{BB962C8B-B14F-4D97-AF65-F5344CB8AC3E}">
        <p14:creationId xmlns:p14="http://schemas.microsoft.com/office/powerpoint/2010/main" val="37329308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63600"/>
            <a:ext cx="9144000" cy="511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ChangeArrowheads="1"/>
          </p:cNvSpPr>
          <p:nvPr/>
        </p:nvSpPr>
        <p:spPr bwMode="auto">
          <a:xfrm>
            <a:off x="381000" y="533400"/>
            <a:ext cx="4343400" cy="227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100">
                <a:solidFill>
                  <a:srgbClr val="333333"/>
                </a:solidFill>
                <a:latin typeface="Lucida Grande" charset="0"/>
              </a:rPr>
              <a:t>Science 24 April 2009:</a:t>
            </a:r>
          </a:p>
          <a:p>
            <a:r>
              <a:rPr lang="en-US" sz="1100">
                <a:solidFill>
                  <a:srgbClr val="333333"/>
                </a:solidFill>
                <a:latin typeface="Lucida Grande" charset="0"/>
              </a:rPr>
              <a:t>Vol. 324. no. 5926, pp. 499 - 502</a:t>
            </a:r>
          </a:p>
          <a:p>
            <a:r>
              <a:rPr lang="en-US" sz="1100">
                <a:solidFill>
                  <a:srgbClr val="333333"/>
                </a:solidFill>
                <a:latin typeface="Lucida Grande" charset="0"/>
              </a:rPr>
              <a:t>DOI: 10.1126/science.1169499</a:t>
            </a:r>
          </a:p>
          <a:p>
            <a:r>
              <a:rPr lang="en-US" sz="1100">
                <a:solidFill>
                  <a:srgbClr val="A11979"/>
                </a:solidFill>
                <a:latin typeface="Lucida Grande" charset="0"/>
              </a:rPr>
              <a:t>Prev</a:t>
            </a:r>
            <a:r>
              <a:rPr lang="en-US" sz="1100">
                <a:solidFill>
                  <a:srgbClr val="9A9A9A"/>
                </a:solidFill>
                <a:latin typeface="Lucida Grande" charset="0"/>
              </a:rPr>
              <a:t> | </a:t>
            </a:r>
            <a:r>
              <a:rPr lang="en-US" sz="1100">
                <a:solidFill>
                  <a:srgbClr val="A11979"/>
                </a:solidFill>
                <a:latin typeface="Lucida Grande" charset="0"/>
              </a:rPr>
              <a:t>Table of Contents</a:t>
            </a:r>
            <a:r>
              <a:rPr lang="en-US" sz="1100">
                <a:solidFill>
                  <a:srgbClr val="9A9A9A"/>
                </a:solidFill>
                <a:latin typeface="Lucida Grande" charset="0"/>
              </a:rPr>
              <a:t> | </a:t>
            </a:r>
            <a:r>
              <a:rPr lang="en-US" sz="1100">
                <a:solidFill>
                  <a:srgbClr val="A11979"/>
                </a:solidFill>
                <a:latin typeface="Lucida Grande" charset="0"/>
              </a:rPr>
              <a:t>Next</a:t>
            </a:r>
            <a:endParaRPr lang="en-US" sz="1100">
              <a:solidFill>
                <a:srgbClr val="9A9A9A"/>
              </a:solidFill>
              <a:latin typeface="Lucida Grande" charset="0"/>
            </a:endParaRPr>
          </a:p>
          <a:p>
            <a:r>
              <a:rPr lang="en-US" sz="1200">
                <a:solidFill>
                  <a:srgbClr val="666666"/>
                </a:solidFill>
                <a:latin typeface="Lucida Grande" charset="0"/>
              </a:rPr>
              <a:t>REPORTS</a:t>
            </a:r>
          </a:p>
          <a:p>
            <a:r>
              <a:rPr lang="en-US" sz="1600">
                <a:solidFill>
                  <a:srgbClr val="333333"/>
                </a:solidFill>
                <a:latin typeface="Lucida Grande" charset="0"/>
              </a:rPr>
              <a:t>Seismic Evidence for Sharp Lithosphere-</a:t>
            </a:r>
          </a:p>
          <a:p>
            <a:r>
              <a:rPr lang="en-US" sz="1600">
                <a:solidFill>
                  <a:srgbClr val="333333"/>
                </a:solidFill>
                <a:latin typeface="Lucida Grande" charset="0"/>
              </a:rPr>
              <a:t>Asthenosphere Boundaries of Oceanic Plates</a:t>
            </a:r>
          </a:p>
          <a:p>
            <a:r>
              <a:rPr lang="en-US" sz="1300">
                <a:solidFill>
                  <a:srgbClr val="333333"/>
                </a:solidFill>
                <a:latin typeface="Lucida Grande" charset="0"/>
              </a:rPr>
              <a:t>Hitoshi Kawakatsu</a:t>
            </a:r>
            <a:r>
              <a:rPr lang="en-US" sz="1100">
                <a:solidFill>
                  <a:srgbClr val="333333"/>
                </a:solidFill>
                <a:latin typeface="Lucida Grande" charset="0"/>
              </a:rPr>
              <a:t>,</a:t>
            </a:r>
            <a:r>
              <a:rPr lang="en-US" sz="1300">
                <a:solidFill>
                  <a:srgbClr val="333333"/>
                </a:solidFill>
                <a:latin typeface="Lucida Grande" charset="0"/>
              </a:rPr>
              <a:t>Prakash Kumar</a:t>
            </a:r>
            <a:r>
              <a:rPr lang="en-US" sz="1100">
                <a:solidFill>
                  <a:srgbClr val="333333"/>
                </a:solidFill>
                <a:latin typeface="Lucida Grande" charset="0"/>
              </a:rPr>
              <a:t>,</a:t>
            </a:r>
            <a:r>
              <a:rPr lang="en-US" sz="1300">
                <a:solidFill>
                  <a:srgbClr val="333333"/>
                </a:solidFill>
                <a:latin typeface="Lucida Grande" charset="0"/>
              </a:rPr>
              <a:t> Yasuko Takei,Masanao Shinohara,Toshihiko Kanazawa, Eiichiro Araki, Kiyoshi Suyehiro</a:t>
            </a:r>
            <a:endParaRPr lang="en-US" sz="1100">
              <a:solidFill>
                <a:srgbClr val="333333"/>
              </a:solidFill>
              <a:latin typeface="Lucida Grande" charset="0"/>
            </a:endParaRPr>
          </a:p>
        </p:txBody>
      </p:sp>
      <p:pic>
        <p:nvPicPr>
          <p:cNvPr id="921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76600"/>
            <a:ext cx="36576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21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609600"/>
            <a:ext cx="43307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7044" name="Text Box 5"/>
          <p:cNvSpPr txBox="1">
            <a:spLocks noChangeArrowheads="1"/>
          </p:cNvSpPr>
          <p:nvPr/>
        </p:nvSpPr>
        <p:spPr bwMode="auto">
          <a:xfrm>
            <a:off x="4953000" y="4800600"/>
            <a:ext cx="2819400" cy="51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800"/>
              <a:t>The key papers</a:t>
            </a:r>
            <a:endParaRPr lang="en-US" sz="1600"/>
          </a:p>
        </p:txBody>
      </p:sp>
      <p:sp>
        <p:nvSpPr>
          <p:cNvPr id="87045" name="Text Box 6"/>
          <p:cNvSpPr txBox="1">
            <a:spLocks noChangeArrowheads="1"/>
          </p:cNvSpPr>
          <p:nvPr/>
        </p:nvSpPr>
        <p:spPr bwMode="auto">
          <a:xfrm>
            <a:off x="4114800" y="57912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a:solidFill>
                  <a:srgbClr val="FF3300"/>
                </a:solidFill>
              </a:rPr>
              <a:t>Melt-rich layers</a:t>
            </a:r>
            <a:endParaRPr lang="en-US" sz="1800"/>
          </a:p>
        </p:txBody>
      </p:sp>
    </p:spTree>
    <p:extLst>
      <p:ext uri="{BB962C8B-B14F-4D97-AF65-F5344CB8AC3E}">
        <p14:creationId xmlns:p14="http://schemas.microsoft.com/office/powerpoint/2010/main" val="764039538"/>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803400"/>
            <a:ext cx="60833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622" y="584200"/>
            <a:ext cx="5119668"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5318290" y="876762"/>
            <a:ext cx="3724110" cy="5308600"/>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98600" y="304800"/>
            <a:ext cx="6134100"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400" y="0"/>
            <a:ext cx="8324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88640" y="0"/>
            <a:ext cx="586200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185420" y="4368800"/>
            <a:ext cx="3228340" cy="2273300"/>
          </a:xfrm>
          <a:prstGeom prst="rect">
            <a:avLst/>
          </a:prstGeom>
        </p:spPr>
      </p:pic>
      <p:pic>
        <p:nvPicPr>
          <p:cNvPr id="3" name="Picture 2"/>
          <p:cNvPicPr>
            <a:picLocks noChangeAspect="1"/>
          </p:cNvPicPr>
          <p:nvPr/>
        </p:nvPicPr>
        <p:blipFill>
          <a:blip r:embed="rId5"/>
          <a:stretch>
            <a:fillRect/>
          </a:stretch>
        </p:blipFill>
        <p:spPr>
          <a:xfrm>
            <a:off x="261620" y="1714500"/>
            <a:ext cx="3152140" cy="2197100"/>
          </a:xfrm>
          <a:prstGeom prst="rect">
            <a:avLst/>
          </a:prstGeom>
        </p:spPr>
      </p:pic>
      <p:sp>
        <p:nvSpPr>
          <p:cNvPr id="4" name="TextBox 3"/>
          <p:cNvSpPr txBox="1"/>
          <p:nvPr/>
        </p:nvSpPr>
        <p:spPr>
          <a:xfrm>
            <a:off x="261620" y="345440"/>
            <a:ext cx="2827020" cy="1200329"/>
          </a:xfrm>
          <a:prstGeom prst="rect">
            <a:avLst/>
          </a:prstGeom>
          <a:noFill/>
        </p:spPr>
        <p:txBody>
          <a:bodyPr wrap="square" rtlCol="0">
            <a:spAutoFit/>
          </a:bodyPr>
          <a:lstStyle/>
          <a:p>
            <a:r>
              <a:rPr lang="en-US" dirty="0" smtClean="0"/>
              <a:t>In a full self-consistent anisotropic inversion ridges are generally fast or average below 250 km depth</a:t>
            </a:r>
            <a:endParaRPr lang="en-US"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6700"/>
            <a:ext cx="9144000" cy="632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96900"/>
            <a:ext cx="9144000"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04900"/>
            <a:ext cx="9144000"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791663" y="5561830"/>
            <a:ext cx="6044026" cy="1200329"/>
          </a:xfrm>
          <a:prstGeom prst="rect">
            <a:avLst/>
          </a:prstGeom>
        </p:spPr>
        <p:txBody>
          <a:bodyPr wrap="square">
            <a:spAutoFit/>
          </a:bodyPr>
          <a:lstStyle/>
          <a:p>
            <a:r>
              <a:rPr lang="en-US" dirty="0"/>
              <a:t>The transition zone is thickest in the western Pacific, </a:t>
            </a:r>
            <a:r>
              <a:rPr lang="en-US" dirty="0" smtClean="0"/>
              <a:t>parts of the </a:t>
            </a:r>
            <a:r>
              <a:rPr lang="en-US" dirty="0" err="1" smtClean="0"/>
              <a:t>S.Atlantic</a:t>
            </a:r>
            <a:r>
              <a:rPr lang="en-US" dirty="0" smtClean="0"/>
              <a:t>, many continental interiors, current &amp; past </a:t>
            </a:r>
            <a:r>
              <a:rPr lang="en-US" dirty="0" err="1" smtClean="0"/>
              <a:t>subduction</a:t>
            </a:r>
            <a:r>
              <a:rPr lang="en-US" dirty="0" smtClean="0"/>
              <a:t> </a:t>
            </a:r>
            <a:r>
              <a:rPr lang="en-US" dirty="0"/>
              <a:t>zones and thinnest under Africa, the mid-Atlantic, the central Pacific and eastern Indian oceans.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1621" y="254000"/>
            <a:ext cx="4777740" cy="6410960"/>
          </a:xfrm>
          <a:prstGeom prst="rect">
            <a:avLst/>
          </a:prstGeom>
        </p:spPr>
      </p:pic>
      <p:pic>
        <p:nvPicPr>
          <p:cNvPr id="3" name="Picture 2"/>
          <p:cNvPicPr>
            <a:picLocks noChangeAspect="1"/>
          </p:cNvPicPr>
          <p:nvPr/>
        </p:nvPicPr>
        <p:blipFill>
          <a:blip r:embed="rId4"/>
          <a:stretch>
            <a:fillRect/>
          </a:stretch>
        </p:blipFill>
        <p:spPr>
          <a:xfrm>
            <a:off x="5039360" y="787400"/>
            <a:ext cx="3942079" cy="2870200"/>
          </a:xfrm>
          <a:prstGeom prst="rect">
            <a:avLst/>
          </a:prstGeom>
        </p:spPr>
      </p:pic>
      <p:pic>
        <p:nvPicPr>
          <p:cNvPr id="4" name="Picture 3"/>
          <p:cNvPicPr>
            <a:picLocks noChangeAspect="1"/>
          </p:cNvPicPr>
          <p:nvPr/>
        </p:nvPicPr>
        <p:blipFill>
          <a:blip r:embed="rId5"/>
          <a:stretch>
            <a:fillRect/>
          </a:stretch>
        </p:blipFill>
        <p:spPr>
          <a:xfrm>
            <a:off x="4947921" y="3789680"/>
            <a:ext cx="4033518" cy="2357120"/>
          </a:xfrm>
          <a:prstGeom prst="rect">
            <a:avLst/>
          </a:prstGeom>
        </p:spPr>
      </p:pic>
    </p:spTree>
    <p:extLst>
      <p:ext uri="{BB962C8B-B14F-4D97-AF65-F5344CB8AC3E}">
        <p14:creationId xmlns:p14="http://schemas.microsoft.com/office/powerpoint/2010/main" val="31051373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12800"/>
            <a:ext cx="8521700"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95500" y="228600"/>
            <a:ext cx="4953000" cy="6400800"/>
          </a:xfrm>
          <a:prstGeom prst="rect">
            <a:avLst/>
          </a:prstGeom>
        </p:spPr>
      </p:pic>
      <p:sp>
        <p:nvSpPr>
          <p:cNvPr id="5" name="TextBox 4"/>
          <p:cNvSpPr txBox="1"/>
          <p:nvPr/>
        </p:nvSpPr>
        <p:spPr>
          <a:xfrm>
            <a:off x="558800" y="944880"/>
            <a:ext cx="1310640" cy="369332"/>
          </a:xfrm>
          <a:prstGeom prst="rect">
            <a:avLst/>
          </a:prstGeom>
          <a:noFill/>
        </p:spPr>
        <p:txBody>
          <a:bodyPr wrap="square" rtlCol="0">
            <a:spAutoFit/>
          </a:bodyPr>
          <a:lstStyle/>
          <a:p>
            <a:r>
              <a:rPr lang="en-US" dirty="0" smtClean="0"/>
              <a:t>theoretical</a:t>
            </a:r>
            <a:endParaRPr lang="en-US" dirty="0"/>
          </a:p>
        </p:txBody>
      </p:sp>
      <p:sp>
        <p:nvSpPr>
          <p:cNvPr id="6" name="TextBox 5"/>
          <p:cNvSpPr txBox="1"/>
          <p:nvPr/>
        </p:nvSpPr>
        <p:spPr>
          <a:xfrm>
            <a:off x="457200" y="2966720"/>
            <a:ext cx="1412240" cy="369332"/>
          </a:xfrm>
          <a:prstGeom prst="rect">
            <a:avLst/>
          </a:prstGeom>
          <a:noFill/>
        </p:spPr>
        <p:txBody>
          <a:bodyPr wrap="square" rtlCol="0">
            <a:spAutoFit/>
          </a:bodyPr>
          <a:lstStyle/>
          <a:p>
            <a:r>
              <a:rPr lang="en-US" dirty="0" smtClean="0"/>
              <a:t>observed</a:t>
            </a:r>
            <a:endParaRPr lang="en-US" dirty="0"/>
          </a:p>
        </p:txBody>
      </p:sp>
      <p:sp>
        <p:nvSpPr>
          <p:cNvPr id="7" name="TextBox 6"/>
          <p:cNvSpPr txBox="1"/>
          <p:nvPr/>
        </p:nvSpPr>
        <p:spPr>
          <a:xfrm>
            <a:off x="7268707" y="3855676"/>
            <a:ext cx="1576210" cy="646331"/>
          </a:xfrm>
          <a:prstGeom prst="rect">
            <a:avLst/>
          </a:prstGeom>
          <a:noFill/>
        </p:spPr>
        <p:txBody>
          <a:bodyPr wrap="square" rtlCol="0">
            <a:spAutoFit/>
          </a:bodyPr>
          <a:lstStyle/>
          <a:p>
            <a:r>
              <a:rPr lang="en-US" dirty="0" smtClean="0"/>
              <a:t>Thermal gradient</a:t>
            </a:r>
            <a:endParaRPr lang="en-US" dirty="0"/>
          </a:p>
        </p:txBody>
      </p:sp>
      <p:cxnSp>
        <p:nvCxnSpPr>
          <p:cNvPr id="9" name="Straight Arrow Connector 8"/>
          <p:cNvCxnSpPr/>
          <p:nvPr/>
        </p:nvCxnSpPr>
        <p:spPr>
          <a:xfrm flipH="1" flipV="1">
            <a:off x="7348085" y="4853616"/>
            <a:ext cx="1270040"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348085" y="228600"/>
            <a:ext cx="1644247" cy="923330"/>
          </a:xfrm>
          <a:prstGeom prst="rect">
            <a:avLst/>
          </a:prstGeom>
          <a:noFill/>
        </p:spPr>
        <p:txBody>
          <a:bodyPr wrap="square" rtlCol="0">
            <a:spAutoFit/>
          </a:bodyPr>
          <a:lstStyle/>
          <a:p>
            <a:r>
              <a:rPr lang="en-US" dirty="0" smtClean="0"/>
              <a:t>Sub-ridge mantle is “cold”</a:t>
            </a:r>
            <a:endParaRPr lang="en-US" dirty="0"/>
          </a:p>
        </p:txBody>
      </p:sp>
    </p:spTree>
    <p:extLst>
      <p:ext uri="{BB962C8B-B14F-4D97-AF65-F5344CB8AC3E}">
        <p14:creationId xmlns:p14="http://schemas.microsoft.com/office/powerpoint/2010/main" val="10452181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38" y="381000"/>
            <a:ext cx="8493125" cy="41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defRPr/>
            </a:pPr>
            <a:r>
              <a:rPr lang="en-GB" sz="1500" b="1" smtClean="0">
                <a:latin typeface="Arial" charset="0"/>
              </a:rPr>
              <a:t>Lateral temperature variations inferred from the physically constrained waveform inversion.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5943600"/>
            <a:ext cx="9105900" cy="942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1450" y="979488"/>
            <a:ext cx="3725863" cy="4892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2711450" y="5972175"/>
            <a:ext cx="391795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a:defRPr/>
            </a:pPr>
            <a:r>
              <a:rPr lang="en-GB" sz="1100" b="1" dirty="0" err="1" smtClean="0">
                <a:latin typeface="Arial" charset="0"/>
              </a:rPr>
              <a:t>Cammarano</a:t>
            </a:r>
            <a:r>
              <a:rPr lang="en-GB" sz="1100" b="1" dirty="0" smtClean="0">
                <a:latin typeface="Arial" charset="0"/>
              </a:rPr>
              <a:t> F , </a:t>
            </a:r>
            <a:r>
              <a:rPr lang="en-GB" sz="1100" b="1" dirty="0" err="1" smtClean="0">
                <a:latin typeface="Arial" charset="0"/>
              </a:rPr>
              <a:t>Romanowicz</a:t>
            </a:r>
            <a:r>
              <a:rPr lang="en-GB" sz="1100" b="1" dirty="0" smtClean="0">
                <a:latin typeface="Arial" charset="0"/>
              </a:rPr>
              <a:t> B PNAS 2007;104:9139-9144</a:t>
            </a:r>
          </a:p>
        </p:txBody>
      </p:sp>
      <p:sp>
        <p:nvSpPr>
          <p:cNvPr id="3077" name="Text Box 5"/>
          <p:cNvSpPr txBox="1">
            <a:spLocks noChangeArrowheads="1"/>
          </p:cNvSpPr>
          <p:nvPr/>
        </p:nvSpPr>
        <p:spPr bwMode="auto">
          <a:xfrm>
            <a:off x="98425" y="6613525"/>
            <a:ext cx="4930775" cy="347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pPr>
              <a:defRPr/>
            </a:pPr>
            <a:r>
              <a:rPr lang="en-GB" sz="900" smtClean="0">
                <a:latin typeface="Arial" charset="0"/>
              </a:rPr>
              <a:t>©2007 by National Academy of Sciences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35100" y="0"/>
            <a:ext cx="6251713" cy="6858000"/>
          </a:xfrm>
          <a:prstGeom prst="rect">
            <a:avLst/>
          </a:prstGeom>
        </p:spPr>
      </p:pic>
    </p:spTree>
    <p:extLst>
      <p:ext uri="{BB962C8B-B14F-4D97-AF65-F5344CB8AC3E}">
        <p14:creationId xmlns:p14="http://schemas.microsoft.com/office/powerpoint/2010/main" val="48150948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0700" y="1206500"/>
            <a:ext cx="8102600"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1200" y="457200"/>
            <a:ext cx="77597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6242" y="700764"/>
            <a:ext cx="4996729" cy="3839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406040" y="0"/>
            <a:ext cx="4737960" cy="6858000"/>
          </a:xfrm>
          <a:prstGeom prst="rect">
            <a:avLst/>
          </a:prstGeom>
        </p:spPr>
      </p:pic>
      <p:sp>
        <p:nvSpPr>
          <p:cNvPr id="3" name="TextBox 2"/>
          <p:cNvSpPr txBox="1"/>
          <p:nvPr/>
        </p:nvSpPr>
        <p:spPr>
          <a:xfrm>
            <a:off x="218974" y="4978346"/>
            <a:ext cx="744513" cy="369332"/>
          </a:xfrm>
          <a:prstGeom prst="rect">
            <a:avLst/>
          </a:prstGeom>
          <a:noFill/>
        </p:spPr>
        <p:txBody>
          <a:bodyPr wrap="square" rtlCol="0">
            <a:spAutoFit/>
          </a:bodyPr>
          <a:lstStyle/>
          <a:p>
            <a:r>
              <a:rPr lang="en-US" dirty="0" smtClean="0"/>
              <a:t>-164</a:t>
            </a:r>
            <a:endParaRPr lang="en-US" dirty="0"/>
          </a:p>
        </p:txBody>
      </p:sp>
      <p:sp>
        <p:nvSpPr>
          <p:cNvPr id="4" name="TextBox 3"/>
          <p:cNvSpPr txBox="1"/>
          <p:nvPr/>
        </p:nvSpPr>
        <p:spPr>
          <a:xfrm>
            <a:off x="3036443" y="4978346"/>
            <a:ext cx="715316" cy="369332"/>
          </a:xfrm>
          <a:prstGeom prst="rect">
            <a:avLst/>
          </a:prstGeom>
          <a:noFill/>
        </p:spPr>
        <p:txBody>
          <a:bodyPr wrap="square" rtlCol="0">
            <a:spAutoFit/>
          </a:bodyPr>
          <a:lstStyle/>
          <a:p>
            <a:r>
              <a:rPr lang="en-US" dirty="0" smtClean="0"/>
              <a:t>-150</a:t>
            </a:r>
            <a:endParaRPr lang="en-US" dirty="0"/>
          </a:p>
        </p:txBody>
      </p:sp>
      <p:sp>
        <p:nvSpPr>
          <p:cNvPr id="5" name="Rectangle 4"/>
          <p:cNvSpPr/>
          <p:nvPr/>
        </p:nvSpPr>
        <p:spPr>
          <a:xfrm>
            <a:off x="6335655" y="1518323"/>
            <a:ext cx="1737196" cy="275925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5"/>
          <a:stretch>
            <a:fillRect/>
          </a:stretch>
        </p:blipFill>
        <p:spPr>
          <a:xfrm>
            <a:off x="72992" y="4370081"/>
            <a:ext cx="4715246" cy="2487919"/>
          </a:xfrm>
          <a:prstGeom prst="rect">
            <a:avLst/>
          </a:prstGeom>
        </p:spPr>
      </p:pic>
    </p:spTree>
    <p:extLst>
      <p:ext uri="{BB962C8B-B14F-4D97-AF65-F5344CB8AC3E}">
        <p14:creationId xmlns:p14="http://schemas.microsoft.com/office/powerpoint/2010/main" val="40173249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65200"/>
            <a:ext cx="9144000" cy="4924345"/>
          </a:xfrm>
          <a:prstGeom prst="rect">
            <a:avLst/>
          </a:prstGeom>
        </p:spPr>
      </p:pic>
    </p:spTree>
    <p:extLst>
      <p:ext uri="{BB962C8B-B14F-4D97-AF65-F5344CB8AC3E}">
        <p14:creationId xmlns:p14="http://schemas.microsoft.com/office/powerpoint/2010/main" val="119540852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60400"/>
            <a:ext cx="9144000" cy="5536525"/>
          </a:xfrm>
          <a:prstGeom prst="rect">
            <a:avLst/>
          </a:prstGeom>
        </p:spPr>
      </p:pic>
    </p:spTree>
    <p:extLst>
      <p:ext uri="{BB962C8B-B14F-4D97-AF65-F5344CB8AC3E}">
        <p14:creationId xmlns:p14="http://schemas.microsoft.com/office/powerpoint/2010/main" val="232147781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0"/>
            <a:ext cx="3482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4506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49300" y="358140"/>
            <a:ext cx="7632700" cy="5013960"/>
          </a:xfrm>
          <a:prstGeom prst="rect">
            <a:avLst/>
          </a:prstGeom>
        </p:spPr>
      </p:pic>
      <p:pic>
        <p:nvPicPr>
          <p:cNvPr id="3" name="Picture 2"/>
          <p:cNvPicPr>
            <a:picLocks noChangeAspect="1"/>
          </p:cNvPicPr>
          <p:nvPr/>
        </p:nvPicPr>
        <p:blipFill>
          <a:blip r:embed="rId4"/>
          <a:stretch>
            <a:fillRect/>
          </a:stretch>
        </p:blipFill>
        <p:spPr>
          <a:xfrm>
            <a:off x="2438400" y="5372100"/>
            <a:ext cx="4254500" cy="1384300"/>
          </a:xfrm>
          <a:prstGeom prst="rect">
            <a:avLst/>
          </a:prstGeom>
        </p:spPr>
      </p:pic>
    </p:spTree>
    <p:extLst>
      <p:ext uri="{BB962C8B-B14F-4D97-AF65-F5344CB8AC3E}">
        <p14:creationId xmlns:p14="http://schemas.microsoft.com/office/powerpoint/2010/main" val="380565322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7900" y="1638300"/>
            <a:ext cx="7175500" cy="3568700"/>
          </a:xfrm>
          <a:prstGeom prst="rect">
            <a:avLst/>
          </a:prstGeom>
        </p:spPr>
      </p:pic>
    </p:spTree>
    <p:extLst>
      <p:ext uri="{BB962C8B-B14F-4D97-AF65-F5344CB8AC3E}">
        <p14:creationId xmlns:p14="http://schemas.microsoft.com/office/powerpoint/2010/main" val="24343763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39976</TotalTime>
  <Words>8399</Words>
  <Application>Microsoft Macintosh PowerPoint</Application>
  <PresentationFormat>On-screen Show (4:3)</PresentationFormat>
  <Paragraphs>994</Paragraphs>
  <Slides>158</Slides>
  <Notes>116</Notes>
  <HiddenSlides>0</HiddenSlides>
  <MMClips>0</MMClips>
  <ScaleCrop>false</ScaleCrop>
  <HeadingPairs>
    <vt:vector size="4" baseType="variant">
      <vt:variant>
        <vt:lpstr>Theme</vt:lpstr>
      </vt:variant>
      <vt:variant>
        <vt:i4>1</vt:i4>
      </vt:variant>
      <vt:variant>
        <vt:lpstr>Slide Titles</vt:lpstr>
      </vt:variant>
      <vt:variant>
        <vt:i4>158</vt:i4>
      </vt:variant>
    </vt:vector>
  </HeadingPairs>
  <TitlesOfParts>
    <vt:vector size="159" baseType="lpstr">
      <vt:lpstr>Office Theme</vt:lpstr>
      <vt:lpstr>PowerPoint Presentation</vt:lpstr>
      <vt:lpstr>PowerPoint Presentation</vt:lpstr>
      <vt:lpstr>PowerPoint Presentation</vt:lpstr>
      <vt:lpstr>The evidence for “cold” subridge mantle includes;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cold ridge mantle</dc:subject>
  <dc:creator>Don Anderson</dc:creator>
  <cp:keywords/>
  <dc:description/>
  <cp:lastModifiedBy>Don Anderson</cp:lastModifiedBy>
  <cp:revision>190</cp:revision>
  <dcterms:created xsi:type="dcterms:W3CDTF">2012-06-06T14:24:59Z</dcterms:created>
  <dcterms:modified xsi:type="dcterms:W3CDTF">2014-04-12T14:06:29Z</dcterms:modified>
  <cp:category/>
</cp:coreProperties>
</file>